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9" r:id="rId1"/>
  </p:sldMasterIdLst>
  <p:notesMasterIdLst>
    <p:notesMasterId r:id="rId19"/>
  </p:notesMasterIdLst>
  <p:handoutMasterIdLst>
    <p:handoutMasterId r:id="rId20"/>
  </p:handoutMasterIdLst>
  <p:sldIdLst>
    <p:sldId id="269" r:id="rId2"/>
    <p:sldId id="271" r:id="rId3"/>
    <p:sldId id="257" r:id="rId4"/>
    <p:sldId id="258" r:id="rId5"/>
    <p:sldId id="259" r:id="rId6"/>
    <p:sldId id="260" r:id="rId7"/>
    <p:sldId id="262" r:id="rId8"/>
    <p:sldId id="272" r:id="rId9"/>
    <p:sldId id="266" r:id="rId10"/>
    <p:sldId id="267" r:id="rId11"/>
    <p:sldId id="263" r:id="rId12"/>
    <p:sldId id="261" r:id="rId13"/>
    <p:sldId id="264" r:id="rId14"/>
    <p:sldId id="276" r:id="rId15"/>
    <p:sldId id="277" r:id="rId16"/>
    <p:sldId id="265" r:id="rId17"/>
    <p:sldId id="270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72" d="100"/>
          <a:sy n="72" d="100"/>
        </p:scale>
        <p:origin x="1104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EEB8B02-C575-4488-BE11-FF0E41B87B0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/>
              <a:t>DEPT OF ARTIFICIAL INTELLIGENCE AND MACHINE LEARNING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BA96F06-91AE-429C-AB94-064F737F379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0C396D-2FFC-4381-8ED6-725AD80DCDB5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C50B45-4368-448D-97E5-3E8BA487340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15B748-47F0-4AAD-BD28-82B9D56512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947EEE-75FE-41E4-AE30-F6DE1B4E76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245217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/>
              <a:t>DEPT OF ARTIFICIAL INTELLIGENCE AND MACHINE LEARNING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319A29-2ACC-498E-B5F4-F217ABE0A3FE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609544-AA2A-48C2-BD03-346E576D5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1446863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AI&amp;ML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01941-6711-425E-A6A5-AE8423BB5A70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74699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AI&amp;ML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01941-6711-425E-A6A5-AE8423BB5A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4453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AI&amp;ML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01941-6711-425E-A6A5-AE8423BB5A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7031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987910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AI&amp;ML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01941-6711-425E-A6A5-AE8423BB5A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1885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AI&amp;ML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01941-6711-425E-A6A5-AE8423BB5A70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73751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AI&amp;ML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01941-6711-425E-A6A5-AE8423BB5A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0593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AI&amp;ML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01941-6711-425E-A6A5-AE8423BB5A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7286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AI&amp;ML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01941-6711-425E-A6A5-AE8423BB5A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8915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DEPARTMENT OF AI&amp;ML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01941-6711-425E-A6A5-AE8423BB5A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0936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DEPARTMENT OF AI&amp;ML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0B01941-6711-425E-A6A5-AE8423BB5A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3205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AI&amp;ML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01941-6711-425E-A6A5-AE8423BB5A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137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DEPARTMENT OF AI&amp;ML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C0B01941-6711-425E-A6A5-AE8423BB5A70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995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</p:sldLayoutIdLst>
  <p:hf sldNum="0"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microsoft.com/office/2007/relationships/hdphoto" Target="../media/hdphoto2.wdp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microsoft.com/office/2007/relationships/hdphoto" Target="../media/hdphoto4.wdp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2">
            <a:extLst>
              <a:ext uri="{FF2B5EF4-FFF2-40B4-BE49-F238E27FC236}">
                <a16:creationId xmlns:a16="http://schemas.microsoft.com/office/drawing/2014/main" id="{9C04CE5F-9E50-8855-EB99-FC71C9DC5BCF}"/>
              </a:ext>
            </a:extLst>
          </p:cNvPr>
          <p:cNvSpPr/>
          <p:nvPr/>
        </p:nvSpPr>
        <p:spPr>
          <a:xfrm>
            <a:off x="0" y="-24031"/>
            <a:ext cx="12185423" cy="6854301"/>
          </a:xfrm>
          <a:custGeom>
            <a:avLst/>
            <a:gdLst>
              <a:gd name="connsiteX0" fmla="*/ 3197511 w 12192000"/>
              <a:gd name="connsiteY0" fmla="*/ 3070185 h 6858000"/>
              <a:gd name="connsiteX1" fmla="*/ 2861838 w 12192000"/>
              <a:gd name="connsiteY1" fmla="*/ 3405858 h 6858000"/>
              <a:gd name="connsiteX2" fmla="*/ 2861838 w 12192000"/>
              <a:gd name="connsiteY2" fmla="*/ 4748507 h 6858000"/>
              <a:gd name="connsiteX3" fmla="*/ 3197511 w 12192000"/>
              <a:gd name="connsiteY3" fmla="*/ 5084180 h 6858000"/>
              <a:gd name="connsiteX4" fmla="*/ 8637598 w 12192000"/>
              <a:gd name="connsiteY4" fmla="*/ 5084180 h 6858000"/>
              <a:gd name="connsiteX5" fmla="*/ 8973271 w 12192000"/>
              <a:gd name="connsiteY5" fmla="*/ 4748507 h 6858000"/>
              <a:gd name="connsiteX6" fmla="*/ 8973271 w 12192000"/>
              <a:gd name="connsiteY6" fmla="*/ 3405858 h 6858000"/>
              <a:gd name="connsiteX7" fmla="*/ 8637598 w 12192000"/>
              <a:gd name="connsiteY7" fmla="*/ 3070185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3197511" y="3070185"/>
                </a:moveTo>
                <a:cubicBezTo>
                  <a:pt x="3012124" y="3070185"/>
                  <a:pt x="2861838" y="3220471"/>
                  <a:pt x="2861838" y="3405858"/>
                </a:cubicBezTo>
                <a:lnTo>
                  <a:pt x="2861838" y="4748507"/>
                </a:lnTo>
                <a:cubicBezTo>
                  <a:pt x="2861838" y="4933894"/>
                  <a:pt x="3012124" y="5084180"/>
                  <a:pt x="3197511" y="5084180"/>
                </a:cubicBezTo>
                <a:lnTo>
                  <a:pt x="8637598" y="5084180"/>
                </a:lnTo>
                <a:cubicBezTo>
                  <a:pt x="8822985" y="5084180"/>
                  <a:pt x="8973271" y="4933894"/>
                  <a:pt x="8973271" y="4748507"/>
                </a:cubicBezTo>
                <a:lnTo>
                  <a:pt x="8973271" y="3405858"/>
                </a:lnTo>
                <a:cubicBezTo>
                  <a:pt x="8973271" y="3220471"/>
                  <a:pt x="8822985" y="3070185"/>
                  <a:pt x="8637598" y="3070185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bg1"/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sz="1799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DEBFE1-5EB9-D910-F70A-3079D2B621EC}"/>
              </a:ext>
            </a:extLst>
          </p:cNvPr>
          <p:cNvSpPr txBox="1"/>
          <p:nvPr/>
        </p:nvSpPr>
        <p:spPr>
          <a:xfrm>
            <a:off x="1846729" y="37806"/>
            <a:ext cx="7864565" cy="2922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799" dirty="0"/>
              <a:t>||Jai Shri </a:t>
            </a:r>
            <a:r>
              <a:rPr lang="en-IN" sz="1799" dirty="0" err="1"/>
              <a:t>Gurudev</a:t>
            </a:r>
            <a:r>
              <a:rPr lang="en-IN" sz="1799" dirty="0"/>
              <a:t>|| </a:t>
            </a:r>
          </a:p>
          <a:p>
            <a:pPr algn="ctr"/>
            <a:r>
              <a:rPr lang="en-IN" sz="1799" dirty="0"/>
              <a:t>Sri </a:t>
            </a:r>
            <a:r>
              <a:rPr lang="en-IN" sz="1799" dirty="0" err="1"/>
              <a:t>Adichunchanagiri</a:t>
            </a:r>
            <a:r>
              <a:rPr lang="en-IN" sz="1799" dirty="0"/>
              <a:t> </a:t>
            </a:r>
            <a:r>
              <a:rPr lang="en-IN" sz="1799" dirty="0" err="1"/>
              <a:t>Shikshana</a:t>
            </a:r>
            <a:r>
              <a:rPr lang="en-IN" sz="1799" dirty="0"/>
              <a:t> Trust </a:t>
            </a:r>
          </a:p>
          <a:p>
            <a:pPr algn="ctr"/>
            <a:r>
              <a:rPr lang="en-IN" sz="4797" b="1" dirty="0"/>
              <a:t>SJB Institute of Technology </a:t>
            </a:r>
          </a:p>
          <a:p>
            <a:pPr algn="ctr"/>
            <a:r>
              <a:rPr lang="en-IN" sz="1799" dirty="0"/>
              <a:t>An Autonomous Institute under VTU</a:t>
            </a:r>
          </a:p>
          <a:p>
            <a:pPr algn="ctr"/>
            <a:endParaRPr lang="en-IN" sz="1799" dirty="0"/>
          </a:p>
          <a:p>
            <a:pPr algn="ctr"/>
            <a:r>
              <a:rPr lang="en-IN" sz="3200" b="1" dirty="0"/>
              <a:t>Department of Artificial Intelligence and Machine Learning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274BCC-DAF9-6425-735E-C9D58566D9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230" y="2258499"/>
            <a:ext cx="1644644" cy="1636358"/>
          </a:xfrm>
          <a:prstGeom prst="rect">
            <a:avLst/>
          </a:prstGeom>
        </p:spPr>
      </p:pic>
      <p:pic>
        <p:nvPicPr>
          <p:cNvPr id="6" name="Picture 5" descr="SJBITLogo500x120-home">
            <a:extLst>
              <a:ext uri="{FF2B5EF4-FFF2-40B4-BE49-F238E27FC236}">
                <a16:creationId xmlns:a16="http://schemas.microsoft.com/office/drawing/2014/main" id="{5D34A446-3533-98B0-636B-CBD79DE2BAF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4126" y="2187530"/>
            <a:ext cx="1734658" cy="1778175"/>
          </a:xfrm>
          <a:prstGeom prst="rect">
            <a:avLst/>
          </a:prstGeom>
          <a:noFill/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83A102A-015C-CDEC-5CA5-6AA3F25363AE}"/>
              </a:ext>
            </a:extLst>
          </p:cNvPr>
          <p:cNvSpPr txBox="1"/>
          <p:nvPr/>
        </p:nvSpPr>
        <p:spPr>
          <a:xfrm>
            <a:off x="2846888" y="3412022"/>
            <a:ext cx="6036301" cy="1077218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pPr algn="ctr"/>
            <a:r>
              <a:rPr lang="en-IN" sz="3200" b="1" dirty="0"/>
              <a:t>Presentation on Mini-Project</a:t>
            </a:r>
          </a:p>
          <a:p>
            <a:pPr algn="ctr"/>
            <a:r>
              <a:rPr lang="en-IN" sz="3200" b="1" dirty="0"/>
              <a:t>Title: AI CODE EXPLANATION TOOL</a:t>
            </a:r>
            <a:endParaRPr lang="en-US" sz="32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554809-9560-FF4D-DA99-B2B3B620277F}"/>
              </a:ext>
            </a:extLst>
          </p:cNvPr>
          <p:cNvSpPr txBox="1"/>
          <p:nvPr/>
        </p:nvSpPr>
        <p:spPr>
          <a:xfrm>
            <a:off x="174646" y="5162806"/>
            <a:ext cx="3707685" cy="19382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999" b="1" dirty="0"/>
              <a:t>Presented by:</a:t>
            </a:r>
          </a:p>
          <a:p>
            <a:pPr algn="ctr"/>
            <a:r>
              <a:rPr lang="en-US" sz="1999" b="1" dirty="0" err="1"/>
              <a:t>Benaka</a:t>
            </a:r>
            <a:r>
              <a:rPr lang="en-US" sz="1999" b="1" dirty="0"/>
              <a:t> R N-1JB22AI008</a:t>
            </a:r>
          </a:p>
          <a:p>
            <a:pPr algn="ctr"/>
            <a:r>
              <a:rPr lang="en-US" sz="1999" b="1" dirty="0"/>
              <a:t>Aasim Pasha-1JB22AI002 </a:t>
            </a:r>
          </a:p>
          <a:p>
            <a:pPr algn="ctr"/>
            <a:r>
              <a:rPr lang="en-US" sz="1999" b="1" dirty="0"/>
              <a:t>Kanishka N-1JB22AI023</a:t>
            </a:r>
          </a:p>
          <a:p>
            <a:pPr algn="ctr"/>
            <a:r>
              <a:rPr lang="en-US" sz="1999" b="1" dirty="0"/>
              <a:t>Aditya A M-1JB22AI003</a:t>
            </a:r>
          </a:p>
          <a:p>
            <a:pPr algn="ctr"/>
            <a:endParaRPr lang="en-US" sz="1999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252B9C-8139-B2B2-9864-C6AFA327731E}"/>
              </a:ext>
            </a:extLst>
          </p:cNvPr>
          <p:cNvSpPr txBox="1"/>
          <p:nvPr/>
        </p:nvSpPr>
        <p:spPr>
          <a:xfrm>
            <a:off x="6860484" y="5385073"/>
            <a:ext cx="5097825" cy="10152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999" b="1" dirty="0"/>
              <a:t>Under the guidance of </a:t>
            </a:r>
          </a:p>
          <a:p>
            <a:pPr algn="ctr"/>
            <a:r>
              <a:rPr lang="en-US" sz="1999" b="1" dirty="0"/>
              <a:t>Dr. Nagananda M S</a:t>
            </a:r>
          </a:p>
          <a:p>
            <a:pPr algn="ctr"/>
            <a:r>
              <a:rPr lang="en-US" sz="1999" b="1" dirty="0"/>
              <a:t>Professor Dept of AI&amp;ML , SJBIT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FC9BE0E-E988-4211-AE56-3344163D66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1257" y="-41101"/>
            <a:ext cx="1775012" cy="177501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4CFA71A-9559-4A3D-929F-57BE4E05B6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9872" y="113540"/>
            <a:ext cx="1142577" cy="146573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1E0290D-6762-4959-B28F-3123398DC6AF}"/>
              </a:ext>
            </a:extLst>
          </p:cNvPr>
          <p:cNvSpPr txBox="1"/>
          <p:nvPr/>
        </p:nvSpPr>
        <p:spPr>
          <a:xfrm>
            <a:off x="5468471" y="5916706"/>
            <a:ext cx="62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B9F33D9-1143-44A5-8DB2-2718359A4C72}"/>
              </a:ext>
            </a:extLst>
          </p:cNvPr>
          <p:cNvSpPr txBox="1"/>
          <p:nvPr/>
        </p:nvSpPr>
        <p:spPr>
          <a:xfrm>
            <a:off x="4004227" y="5385073"/>
            <a:ext cx="30958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b="1" dirty="0">
                <a:cs typeface="Times New Roman" panose="02020603050405020304" pitchFamily="18" charset="0"/>
              </a:rPr>
              <a:t>Department HOD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Times New Roman" panose="02020603050405020304" pitchFamily="18" charset="0"/>
              </a:rPr>
              <a:t>: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Times New Roman" panose="02020603050405020304" pitchFamily="18" charset="0"/>
              </a:rPr>
              <a:t>Dr. Gopalakrishna M.T 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Times New Roman" panose="02020603050405020304" pitchFamily="18" charset="0"/>
              </a:rPr>
              <a:t>SJB Institute of Technology</a:t>
            </a:r>
          </a:p>
          <a:p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FF75282-6E66-4D99-9944-C47D36C2D087}"/>
              </a:ext>
            </a:extLst>
          </p:cNvPr>
          <p:cNvSpPr txBox="1"/>
          <p:nvPr/>
        </p:nvSpPr>
        <p:spPr>
          <a:xfrm>
            <a:off x="1151455" y="1647048"/>
            <a:ext cx="973617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(Approved by AICTE-New Delhi , Recognized by UGC, Accredited by NAAC with 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‘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A+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’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Grade,  Accredited by National Board of Accreditation) 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71083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A760F1-3112-4F55-9770-9FA5DFE23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7082" y="366454"/>
            <a:ext cx="10058400" cy="1450757"/>
          </a:xfrm>
        </p:spPr>
        <p:txBody>
          <a:bodyPr/>
          <a:lstStyle/>
          <a:p>
            <a:r>
              <a:rPr lang="en-US" b="1" dirty="0">
                <a:latin typeface="High Tower Text" panose="02040502050506030303" pitchFamily="18" charset="0"/>
              </a:rPr>
              <a:t>Integration  along with coding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2BE1A4-1156-4EE9-A582-E1DF7F71FD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92706" y="1954306"/>
            <a:ext cx="7113493" cy="426438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High Tower Text" panose="02040502050506030303" pitchFamily="18" charset="0"/>
              </a:rPr>
              <a:t>Visual Studio Code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High Tower Text" panose="02040502050506030303" pitchFamily="18" charset="0"/>
              </a:rPr>
              <a:t>Google </a:t>
            </a:r>
            <a:r>
              <a:rPr lang="en-US" dirty="0" err="1">
                <a:latin typeface="High Tower Text" panose="02040502050506030303" pitchFamily="18" charset="0"/>
              </a:rPr>
              <a:t>Colab</a:t>
            </a:r>
            <a:endParaRPr lang="en-US" dirty="0">
              <a:latin typeface="High Tower Text" panose="02040502050506030303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>
                <a:latin typeface="High Tower Text" panose="02040502050506030303" pitchFamily="18" charset="0"/>
              </a:rPr>
              <a:t>Jupyter</a:t>
            </a:r>
            <a:endParaRPr lang="en-US" dirty="0">
              <a:latin typeface="High Tower Text" panose="02040502050506030303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72F072-CD27-45BB-A9F8-60595AA719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988" y="2370812"/>
            <a:ext cx="3245224" cy="871564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89E1D04-BC0F-4508-9BD8-46DC941A82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429000"/>
            <a:ext cx="2427643" cy="242764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251EBF-DC24-43FA-AFDB-26977D096A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4598" y="6492875"/>
            <a:ext cx="4822804" cy="365125"/>
          </a:xfrm>
        </p:spPr>
        <p:txBody>
          <a:bodyPr/>
          <a:lstStyle/>
          <a:p>
            <a:r>
              <a:rPr lang="en-US" sz="2000" b="1" dirty="0">
                <a:solidFill>
                  <a:schemeClr val="tx1"/>
                </a:solidFill>
                <a:latin typeface="High Tower Text" panose="02040502050506030303" pitchFamily="18" charset="0"/>
              </a:rPr>
              <a:t>DEPARTMENT OF AI&amp;ML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4CD55C7-BE1A-46F5-8A09-11FB993EE9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426" y="165750"/>
            <a:ext cx="1350360" cy="1343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4634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DD68B-23D0-41FD-9827-EB34ADC78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0587" y="1044056"/>
            <a:ext cx="8440271" cy="813415"/>
          </a:xfrm>
        </p:spPr>
        <p:txBody>
          <a:bodyPr/>
          <a:lstStyle/>
          <a:p>
            <a:pPr algn="ctr"/>
            <a:r>
              <a:rPr lang="en-US" sz="4000" b="1" spc="175" dirty="0">
                <a:latin typeface="High Tower Text" panose="02040502050506030303" pitchFamily="18" charset="0"/>
              </a:rPr>
              <a:t>Real-</a:t>
            </a:r>
            <a:r>
              <a:rPr lang="en-US" sz="4000" b="1" spc="215" dirty="0">
                <a:latin typeface="High Tower Text" panose="02040502050506030303" pitchFamily="18" charset="0"/>
              </a:rPr>
              <a:t>World</a:t>
            </a:r>
            <a:r>
              <a:rPr lang="en-US" sz="4000" b="1" spc="10" dirty="0">
                <a:latin typeface="High Tower Text" panose="02040502050506030303" pitchFamily="18" charset="0"/>
              </a:rPr>
              <a:t> </a:t>
            </a:r>
            <a:r>
              <a:rPr lang="en-US" sz="4000" b="1" spc="210" dirty="0">
                <a:latin typeface="High Tower Text" panose="02040502050506030303" pitchFamily="18" charset="0"/>
              </a:rPr>
              <a:t>Applications</a:t>
            </a:r>
            <a:endParaRPr lang="en-US" b="1" dirty="0">
              <a:latin typeface="High Tower Text" panose="02040502050506030303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EE71E1-8815-4AE6-90BE-0FDF23C585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52047" y="1855694"/>
            <a:ext cx="7454152" cy="4362991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  <a:latin typeface="High Tower Text" panose="02040502050506030303" pitchFamily="18" charset="0"/>
              </a:rPr>
              <a:t>Quickly understand complex code.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  <a:latin typeface="High Tower Text" panose="02040502050506030303" pitchFamily="18" charset="0"/>
              </a:rPr>
              <a:t>Automatically generate explanations for code.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  <a:latin typeface="High Tower Text" panose="02040502050506030303" pitchFamily="18" charset="0"/>
              </a:rPr>
              <a:t>Identify and explain errors in code.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  <a:latin typeface="High Tower Text" panose="02040502050506030303" pitchFamily="18" charset="0"/>
              </a:rPr>
              <a:t>Improve communication among team members.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6A40EF-34C1-4E00-8315-B298FD881F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392965">
            <a:off x="389640" y="2218698"/>
            <a:ext cx="3332646" cy="3332646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F48300-2BC4-4239-9EA9-2BFEF95AEE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2000" b="1" dirty="0">
                <a:solidFill>
                  <a:schemeClr val="tx1"/>
                </a:solidFill>
                <a:latin typeface="High Tower Text" panose="02040502050506030303" pitchFamily="18" charset="0"/>
              </a:rPr>
              <a:t>DEPARTMENT OF AI&amp;ML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0FE750A-8D4A-4B71-B490-83A9679E2C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426" y="165750"/>
            <a:ext cx="1350360" cy="1343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6218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F6FE66-F332-4653-A96D-C7E1CBAD3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0729" y="1242453"/>
            <a:ext cx="3748333" cy="661594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>
                <a:latin typeface="High Tower Text" panose="02040502050506030303" pitchFamily="18" charset="0"/>
              </a:rPr>
              <a:t>BENEFITS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B4C450-E86B-4743-8585-C2AC25B197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60259" y="1855694"/>
            <a:ext cx="6745940" cy="4362991"/>
          </a:xfrm>
        </p:spPr>
        <p:txBody>
          <a:bodyPr>
            <a:normAutofit/>
          </a:bodyPr>
          <a:lstStyle/>
          <a:p>
            <a:pPr marL="937260" marR="6985" indent="-342900">
              <a:lnSpc>
                <a:spcPts val="3229"/>
              </a:lnSpc>
              <a:spcBef>
                <a:spcPts val="215"/>
              </a:spcBef>
              <a:buFont typeface="Arial" panose="020B0604020202020204" pitchFamily="34" charset="0"/>
              <a:buChar char="•"/>
            </a:pPr>
            <a:r>
              <a:rPr lang="en-US" sz="2200" spc="80" dirty="0">
                <a:solidFill>
                  <a:schemeClr val="tx1"/>
                </a:solidFill>
                <a:latin typeface="High Tower Text" panose="02040502050506030303" pitchFamily="18" charset="0"/>
                <a:cs typeface="Tahoma"/>
              </a:rPr>
              <a:t>Increased efficiency</a:t>
            </a:r>
            <a:endParaRPr lang="en-US" sz="2200" spc="-120" dirty="0">
              <a:solidFill>
                <a:schemeClr val="tx1"/>
              </a:solidFill>
              <a:latin typeface="High Tower Text" panose="02040502050506030303" pitchFamily="18" charset="0"/>
              <a:cs typeface="Tahoma"/>
            </a:endParaRPr>
          </a:p>
          <a:p>
            <a:pPr marL="937260" marR="6985" indent="-342900">
              <a:lnSpc>
                <a:spcPts val="3229"/>
              </a:lnSpc>
              <a:spcBef>
                <a:spcPts val="215"/>
              </a:spcBef>
              <a:buFont typeface="Arial" panose="020B0604020202020204" pitchFamily="34" charset="0"/>
              <a:buChar char="•"/>
            </a:pPr>
            <a:r>
              <a:rPr lang="en-US" sz="2200" spc="105" dirty="0">
                <a:solidFill>
                  <a:schemeClr val="tx1"/>
                </a:solidFill>
                <a:latin typeface="High Tower Text" panose="02040502050506030303" pitchFamily="18" charset="0"/>
                <a:cs typeface="Tahoma"/>
              </a:rPr>
              <a:t>Reduced</a:t>
            </a:r>
            <a:r>
              <a:rPr lang="en-US" sz="2200" spc="-120" dirty="0">
                <a:solidFill>
                  <a:schemeClr val="tx1"/>
                </a:solidFill>
                <a:latin typeface="High Tower Text" panose="02040502050506030303" pitchFamily="18" charset="0"/>
                <a:cs typeface="Tahoma"/>
              </a:rPr>
              <a:t> </a:t>
            </a:r>
            <a:r>
              <a:rPr lang="en-US" sz="2200" spc="65" dirty="0">
                <a:solidFill>
                  <a:schemeClr val="tx1"/>
                </a:solidFill>
                <a:latin typeface="High Tower Text" panose="02040502050506030303" pitchFamily="18" charset="0"/>
                <a:cs typeface="Tahoma"/>
              </a:rPr>
              <a:t>debugging</a:t>
            </a:r>
            <a:r>
              <a:rPr lang="en-US" sz="2200" spc="-120" dirty="0">
                <a:solidFill>
                  <a:schemeClr val="tx1"/>
                </a:solidFill>
                <a:latin typeface="High Tower Text" panose="02040502050506030303" pitchFamily="18" charset="0"/>
                <a:cs typeface="Tahoma"/>
              </a:rPr>
              <a:t> </a:t>
            </a:r>
            <a:r>
              <a:rPr lang="en-US" sz="2200" spc="50" dirty="0">
                <a:solidFill>
                  <a:schemeClr val="tx1"/>
                </a:solidFill>
                <a:latin typeface="High Tower Text" panose="02040502050506030303" pitchFamily="18" charset="0"/>
                <a:cs typeface="Tahoma"/>
              </a:rPr>
              <a:t>time</a:t>
            </a:r>
            <a:endParaRPr lang="en-US" sz="2200" spc="130" dirty="0">
              <a:solidFill>
                <a:schemeClr val="tx1"/>
              </a:solidFill>
              <a:latin typeface="High Tower Text" panose="02040502050506030303" pitchFamily="18" charset="0"/>
              <a:cs typeface="Tahoma"/>
            </a:endParaRPr>
          </a:p>
          <a:p>
            <a:pPr marL="937260" marR="6985" indent="-342900">
              <a:lnSpc>
                <a:spcPts val="3229"/>
              </a:lnSpc>
              <a:spcBef>
                <a:spcPts val="215"/>
              </a:spcBef>
              <a:buFont typeface="Arial" panose="020B0604020202020204" pitchFamily="34" charset="0"/>
              <a:buChar char="•"/>
            </a:pPr>
            <a:r>
              <a:rPr lang="en-US" sz="2200" spc="114" dirty="0">
                <a:solidFill>
                  <a:schemeClr val="tx1"/>
                </a:solidFill>
                <a:latin typeface="High Tower Text" panose="02040502050506030303" pitchFamily="18" charset="0"/>
                <a:cs typeface="Tahoma"/>
              </a:rPr>
              <a:t>Enhanced</a:t>
            </a:r>
            <a:r>
              <a:rPr lang="en-US" sz="2200" spc="-140" dirty="0">
                <a:solidFill>
                  <a:schemeClr val="tx1"/>
                </a:solidFill>
                <a:latin typeface="High Tower Text" panose="02040502050506030303" pitchFamily="18" charset="0"/>
                <a:cs typeface="Tahoma"/>
              </a:rPr>
              <a:t> </a:t>
            </a:r>
            <a:r>
              <a:rPr lang="en-US" sz="2200" spc="100" dirty="0">
                <a:solidFill>
                  <a:schemeClr val="tx1"/>
                </a:solidFill>
                <a:latin typeface="High Tower Text" panose="02040502050506030303" pitchFamily="18" charset="0"/>
                <a:cs typeface="Tahoma"/>
              </a:rPr>
              <a:t>collaboration</a:t>
            </a:r>
            <a:r>
              <a:rPr lang="en-US" sz="2200" spc="-140" dirty="0">
                <a:solidFill>
                  <a:schemeClr val="tx1"/>
                </a:solidFill>
                <a:latin typeface="High Tower Text" panose="02040502050506030303" pitchFamily="18" charset="0"/>
                <a:cs typeface="Tahoma"/>
              </a:rPr>
              <a:t> </a:t>
            </a:r>
          </a:p>
          <a:p>
            <a:pPr marL="937260" marR="6985" indent="-342900">
              <a:lnSpc>
                <a:spcPts val="3229"/>
              </a:lnSpc>
              <a:spcBef>
                <a:spcPts val="215"/>
              </a:spcBef>
              <a:buFont typeface="Arial" panose="020B0604020202020204" pitchFamily="34" charset="0"/>
              <a:buChar char="•"/>
            </a:pPr>
            <a:r>
              <a:rPr lang="en-US" sz="2200" spc="70" dirty="0">
                <a:solidFill>
                  <a:schemeClr val="tx1"/>
                </a:solidFill>
                <a:latin typeface="High Tower Text" panose="02040502050506030303" pitchFamily="18" charset="0"/>
                <a:cs typeface="Tahoma"/>
              </a:rPr>
              <a:t>Time-consuming</a:t>
            </a:r>
            <a:endParaRPr lang="en-US" sz="2200" dirty="0">
              <a:solidFill>
                <a:schemeClr val="tx1"/>
              </a:solidFill>
              <a:latin typeface="High Tower Text" panose="02040502050506030303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394FF80-941C-44CF-937C-4A5CB2900CF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02" y="2057401"/>
            <a:ext cx="3966472" cy="320368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bliqueTopLef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CA212A-9D41-47A6-944C-23DD5D7BE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2000" b="1" dirty="0">
                <a:solidFill>
                  <a:schemeClr val="tx1"/>
                </a:solidFill>
                <a:latin typeface="High Tower Text" panose="02040502050506030303" pitchFamily="18" charset="0"/>
              </a:rPr>
              <a:t>DEPARTMENT OF AI&amp;ML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05D2D3B-37F5-4EEC-BBDD-F9EB158749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426" y="165750"/>
            <a:ext cx="1350360" cy="1343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2564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63CA2-193E-42E5-B94C-C09A0F6E16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1671" y="554756"/>
            <a:ext cx="9444318" cy="1293028"/>
          </a:xfrm>
        </p:spPr>
        <p:txBody>
          <a:bodyPr>
            <a:normAutofit/>
          </a:bodyPr>
          <a:lstStyle/>
          <a:p>
            <a:pPr algn="ctr"/>
            <a:r>
              <a:rPr lang="en-US" sz="3800" b="1" spc="165" dirty="0">
                <a:latin typeface="High Tower Text" panose="02040502050506030303" pitchFamily="18" charset="0"/>
              </a:rPr>
              <a:t>Future</a:t>
            </a:r>
            <a:r>
              <a:rPr lang="en-US" sz="3800" b="1" spc="185" dirty="0">
                <a:latin typeface="High Tower Text" panose="02040502050506030303" pitchFamily="18" charset="0"/>
              </a:rPr>
              <a:t> </a:t>
            </a:r>
            <a:r>
              <a:rPr lang="en-US" sz="3800" b="1" spc="300" dirty="0">
                <a:latin typeface="High Tower Text" panose="02040502050506030303" pitchFamily="18" charset="0"/>
              </a:rPr>
              <a:t>of</a:t>
            </a:r>
            <a:r>
              <a:rPr lang="en-US" sz="3800" b="1" spc="5" dirty="0">
                <a:latin typeface="High Tower Text" panose="02040502050506030303" pitchFamily="18" charset="0"/>
              </a:rPr>
              <a:t> </a:t>
            </a:r>
            <a:r>
              <a:rPr lang="en-US" sz="3800" b="1" spc="215" dirty="0">
                <a:latin typeface="High Tower Text" panose="02040502050506030303" pitchFamily="18" charset="0"/>
              </a:rPr>
              <a:t>AI</a:t>
            </a:r>
            <a:r>
              <a:rPr lang="en-US" sz="3800" b="1" spc="190" dirty="0">
                <a:latin typeface="High Tower Text" panose="02040502050506030303" pitchFamily="18" charset="0"/>
              </a:rPr>
              <a:t> </a:t>
            </a:r>
            <a:r>
              <a:rPr lang="en-US" sz="3800" b="1" spc="215" dirty="0">
                <a:latin typeface="High Tower Text" panose="02040502050506030303" pitchFamily="18" charset="0"/>
              </a:rPr>
              <a:t>in </a:t>
            </a:r>
            <a:r>
              <a:rPr lang="en-US" sz="3800" b="1" spc="254" dirty="0">
                <a:latin typeface="High Tower Text" panose="02040502050506030303" pitchFamily="18" charset="0"/>
              </a:rPr>
              <a:t>Development</a:t>
            </a:r>
            <a:endParaRPr lang="en-US" sz="3800" b="1" dirty="0">
              <a:latin typeface="High Tower Text" panose="02040502050506030303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11BD4A-73D2-490E-924B-69935FD7BA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9953" y="2057401"/>
            <a:ext cx="7176246" cy="4161284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  <a:latin typeface="High Tower Text" panose="02040502050506030303" pitchFamily="18" charset="0"/>
              </a:rPr>
              <a:t>Better understanding and explaining complex code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  <a:latin typeface="High Tower Text" panose="02040502050506030303" pitchFamily="18" charset="0"/>
              </a:rPr>
              <a:t>Easier for everyone to learn and work with code</a:t>
            </a:r>
            <a:endParaRPr lang="en-US" sz="22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9E2488-C265-410F-BEBD-23FECDEA86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553" y="1936378"/>
            <a:ext cx="3720352" cy="372035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A7F6B7-E00A-47F1-A80A-405EC5497B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2000" b="1" dirty="0">
                <a:solidFill>
                  <a:schemeClr val="tx1"/>
                </a:solidFill>
                <a:latin typeface="High Tower Text" panose="02040502050506030303" pitchFamily="18" charset="0"/>
              </a:rPr>
              <a:t>DEPARTMENT OF AI&amp;ML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DFF58A0-33A9-4A13-880D-FBCB9071F6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426" y="165750"/>
            <a:ext cx="1350360" cy="1343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8398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01053" y="1232154"/>
            <a:ext cx="8789894" cy="903687"/>
          </a:xfrm>
        </p:spPr>
        <p:txBody>
          <a:bodyPr>
            <a:noAutofit/>
          </a:bodyPr>
          <a:lstStyle/>
          <a:p>
            <a:pPr algn="l"/>
            <a:r>
              <a:rPr lang="en-US" sz="5400" b="1" dirty="0">
                <a:latin typeface="High Tower Text" panose="02040502050506030303" pitchFamily="18" charset="0"/>
              </a:rPr>
              <a:t>Sequence transition diagram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800" y="1066801"/>
            <a:ext cx="7772400" cy="3744511"/>
          </a:xfrm>
        </p:spPr>
        <p:txBody>
          <a:bodyPr/>
          <a:lstStyle/>
          <a:p>
            <a:pPr algn="l"/>
            <a:r>
              <a:rPr lang="en-US" dirty="0"/>
              <a:t>                              .</a:t>
            </a:r>
          </a:p>
        </p:txBody>
      </p:sp>
      <p:pic>
        <p:nvPicPr>
          <p:cNvPr id="4" name="Picture 3" descr="Screenshot 2024-11-10 21334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2900" y="1997381"/>
            <a:ext cx="3886200" cy="4343400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B71F41-5AE8-4339-A112-05ACD1D1E4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4598" y="6492875"/>
            <a:ext cx="4822804" cy="365125"/>
          </a:xfrm>
        </p:spPr>
        <p:txBody>
          <a:bodyPr/>
          <a:lstStyle/>
          <a:p>
            <a:r>
              <a:rPr lang="en-US" sz="2000" b="1" dirty="0">
                <a:solidFill>
                  <a:schemeClr val="tx1"/>
                </a:solidFill>
                <a:latin typeface="High Tower Text" panose="02040502050506030303" pitchFamily="18" charset="0"/>
              </a:rPr>
              <a:t>DEPARTMENT OF AI&amp;ML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F5C115F-6615-4837-AB7E-651F40040D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426" y="165750"/>
            <a:ext cx="1350360" cy="1343557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44F1CA-ABF2-47BC-BBF2-0F6B21FEDB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latin typeface="High Tower Text" panose="02040502050506030303" pitchFamily="18" charset="0"/>
              </a:rPr>
              <a:t>Business 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F1AFC-318F-4A2E-A69C-78E3405C43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200" dirty="0">
                <a:solidFill>
                  <a:schemeClr val="tx1"/>
                </a:solidFill>
                <a:latin typeface="High Tower Text" panose="02040502050506030303" pitchFamily="18" charset="0"/>
              </a:rPr>
              <a:t>1.</a:t>
            </a:r>
            <a:r>
              <a:rPr lang="en-US" sz="2200" b="1" dirty="0">
                <a:solidFill>
                  <a:schemeClr val="tx1"/>
                </a:solidFill>
                <a:latin typeface="High Tower Text" panose="02040502050506030303" pitchFamily="18" charset="0"/>
              </a:rPr>
              <a:t>Chatbots and Virtual Assistants - </a:t>
            </a:r>
            <a:r>
              <a:rPr lang="en-US" sz="2200" dirty="0">
                <a:solidFill>
                  <a:schemeClr val="tx1"/>
                </a:solidFill>
                <a:latin typeface="High Tower Text" panose="02040502050506030303" pitchFamily="18" charset="0"/>
              </a:rPr>
              <a:t>Algorithms, like Natural Language Processing (NLP), can raise queries</a:t>
            </a:r>
          </a:p>
          <a:p>
            <a:r>
              <a:rPr lang="en-US" sz="2200" dirty="0">
                <a:solidFill>
                  <a:schemeClr val="tx1"/>
                </a:solidFill>
                <a:latin typeface="High Tower Text" panose="02040502050506030303" pitchFamily="18" charset="0"/>
              </a:rPr>
              <a:t>Ex: AI assistants like Google Assistant, Siri</a:t>
            </a:r>
          </a:p>
          <a:p>
            <a:pPr algn="l"/>
            <a:r>
              <a:rPr lang="en-US" sz="2200" dirty="0">
                <a:solidFill>
                  <a:schemeClr val="tx1"/>
                </a:solidFill>
                <a:latin typeface="High Tower Text" panose="02040502050506030303" pitchFamily="18" charset="0"/>
              </a:rPr>
              <a:t>2.</a:t>
            </a:r>
            <a:r>
              <a:rPr lang="en-US" sz="2000" b="1" i="0" dirty="0">
                <a:solidFill>
                  <a:srgbClr val="0D0D0D"/>
                </a:solidFill>
                <a:effectLst/>
                <a:latin typeface="ui-sans-serif"/>
              </a:rPr>
              <a:t> </a:t>
            </a:r>
            <a:r>
              <a:rPr lang="en-US" sz="2200" b="1" i="0" dirty="0">
                <a:solidFill>
                  <a:srgbClr val="0D0D0D"/>
                </a:solidFill>
                <a:effectLst/>
                <a:latin typeface="High Tower Text" panose="02040502050506030303" pitchFamily="18" charset="0"/>
              </a:rPr>
              <a:t>AI-Powered Code Learning Platform - </a:t>
            </a:r>
            <a:r>
              <a:rPr lang="en-US" sz="2200" b="0" i="0" dirty="0">
                <a:solidFill>
                  <a:srgbClr val="0D0D0D"/>
                </a:solidFill>
                <a:effectLst/>
                <a:latin typeface="High Tower Text" panose="02040502050506030303" pitchFamily="18" charset="0"/>
              </a:rPr>
              <a:t>Build a platform where users can upload code snippets &amp; AI explains every line, errors, and improves</a:t>
            </a:r>
          </a:p>
          <a:p>
            <a:pPr algn="l"/>
            <a:r>
              <a:rPr lang="en-US" sz="2200" dirty="0">
                <a:solidFill>
                  <a:srgbClr val="0D0D0D"/>
                </a:solidFill>
                <a:latin typeface="High Tower Text" panose="02040502050506030303" pitchFamily="18" charset="0"/>
              </a:rPr>
              <a:t>Ex:</a:t>
            </a:r>
            <a:r>
              <a:rPr lang="en-IN" sz="2200" b="0" i="0" dirty="0">
                <a:solidFill>
                  <a:srgbClr val="0D0D0D"/>
                </a:solidFill>
                <a:effectLst/>
                <a:latin typeface="High Tower Text" panose="02040502050506030303" pitchFamily="18" charset="0"/>
              </a:rPr>
              <a:t>Programming students, bootcamp learners</a:t>
            </a:r>
            <a:endParaRPr lang="en-US" sz="2200" b="0" i="0" dirty="0">
              <a:solidFill>
                <a:srgbClr val="0D0D0D"/>
              </a:solidFill>
              <a:effectLst/>
              <a:latin typeface="High Tower Text" panose="02040502050506030303" pitchFamily="18" charset="0"/>
            </a:endParaRPr>
          </a:p>
          <a:p>
            <a:pPr algn="l"/>
            <a:r>
              <a:rPr lang="en-US" sz="2200" dirty="0">
                <a:solidFill>
                  <a:srgbClr val="0D0D0D"/>
                </a:solidFill>
                <a:latin typeface="High Tower Text" panose="02040502050506030303" pitchFamily="18" charset="0"/>
              </a:rPr>
              <a:t>3.</a:t>
            </a:r>
            <a:r>
              <a:rPr lang="en-US" sz="2200" b="1" i="0" dirty="0">
                <a:solidFill>
                  <a:srgbClr val="0D0D0D"/>
                </a:solidFill>
                <a:effectLst/>
                <a:latin typeface="High Tower Text" panose="02040502050506030303" pitchFamily="18" charset="0"/>
              </a:rPr>
              <a:t>AI-Enhanced Code Migration Tool - </a:t>
            </a:r>
            <a:r>
              <a:rPr lang="en-US" sz="2200" b="0" i="0" dirty="0">
                <a:solidFill>
                  <a:srgbClr val="0D0D0D"/>
                </a:solidFill>
                <a:effectLst/>
                <a:latin typeface="High Tower Text" panose="02040502050506030303" pitchFamily="18" charset="0"/>
              </a:rPr>
              <a:t>Help organizations migrate legacy code to modern frameworks, explaining every change</a:t>
            </a:r>
          </a:p>
          <a:p>
            <a:pPr algn="l"/>
            <a:r>
              <a:rPr lang="en-US" sz="2200" dirty="0">
                <a:solidFill>
                  <a:srgbClr val="0D0D0D"/>
                </a:solidFill>
                <a:latin typeface="High Tower Text" panose="02040502050506030303" pitchFamily="18" charset="0"/>
              </a:rPr>
              <a:t>Ex:</a:t>
            </a:r>
            <a:r>
              <a:rPr lang="en-IN" sz="2200" i="0" dirty="0">
                <a:solidFill>
                  <a:srgbClr val="0D0D0D"/>
                </a:solidFill>
                <a:effectLst/>
                <a:latin typeface="High Tower Text" panose="02040502050506030303" pitchFamily="18" charset="0"/>
              </a:rPr>
              <a:t>Enterprises, tech companies</a:t>
            </a:r>
            <a:endParaRPr lang="en-US" sz="2200" i="0" dirty="0">
              <a:solidFill>
                <a:srgbClr val="0D0D0D"/>
              </a:solidFill>
              <a:effectLst/>
              <a:latin typeface="High Tower Text" panose="02040502050506030303" pitchFamily="18" charset="0"/>
            </a:endParaRPr>
          </a:p>
          <a:p>
            <a:pPr algn="just">
              <a:lnSpc>
                <a:spcPct val="100000"/>
              </a:lnSpc>
            </a:pPr>
            <a:endParaRPr lang="en-US" sz="2200" b="0" i="0" dirty="0">
              <a:solidFill>
                <a:srgbClr val="0D0D0D"/>
              </a:solidFill>
              <a:effectLst/>
              <a:latin typeface="High Tower Text" panose="02040502050506030303" pitchFamily="18" charset="0"/>
            </a:endParaRPr>
          </a:p>
          <a:p>
            <a:pPr marL="0" indent="0">
              <a:buNone/>
            </a:pPr>
            <a:endParaRPr lang="en-US" sz="2200" dirty="0">
              <a:solidFill>
                <a:schemeClr val="tx1"/>
              </a:solidFill>
              <a:latin typeface="High Tower Text" panose="02040502050506030303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3016CE-E904-442E-81B1-383D311CF0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2000" b="1" dirty="0">
                <a:solidFill>
                  <a:schemeClr val="tx1"/>
                </a:solidFill>
                <a:latin typeface="High Tower Text" panose="02040502050506030303" pitchFamily="18" charset="0"/>
              </a:rPr>
              <a:t>DEPARTMENT</a:t>
            </a:r>
            <a:r>
              <a:rPr lang="en-US" dirty="0">
                <a:solidFill>
                  <a:schemeClr val="tx1"/>
                </a:solidFill>
              </a:rPr>
              <a:t>  </a:t>
            </a:r>
            <a:r>
              <a:rPr lang="en-US" sz="2000" dirty="0">
                <a:solidFill>
                  <a:schemeClr val="tx1"/>
                </a:solidFill>
                <a:latin typeface="High Tower Text" panose="02040502050506030303" pitchFamily="18" charset="0"/>
              </a:rPr>
              <a:t>of </a:t>
            </a:r>
            <a:r>
              <a:rPr lang="en-US" sz="2000" dirty="0" err="1">
                <a:solidFill>
                  <a:schemeClr val="tx1"/>
                </a:solidFill>
                <a:latin typeface="High Tower Text" panose="02040502050506030303" pitchFamily="18" charset="0"/>
              </a:rPr>
              <a:t>ai&amp;ml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AD7D7AB-6BBE-46DC-A0E7-CA79D5C5FA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426" y="165750"/>
            <a:ext cx="1350360" cy="1343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6770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B063E-9B69-4538-AC97-DE9647A26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6857" y="1087656"/>
            <a:ext cx="9399494" cy="705839"/>
          </a:xfrm>
        </p:spPr>
        <p:txBody>
          <a:bodyPr/>
          <a:lstStyle/>
          <a:p>
            <a:pPr algn="ctr"/>
            <a:r>
              <a:rPr lang="en-US" sz="4000" b="1" spc="305" dirty="0">
                <a:latin typeface="High Tower Text" panose="02040502050506030303" pitchFamily="18" charset="0"/>
              </a:rPr>
              <a:t>Conclusion</a:t>
            </a:r>
            <a:r>
              <a:rPr lang="en-US" sz="4000" b="1" spc="204" dirty="0">
                <a:latin typeface="High Tower Text" panose="02040502050506030303" pitchFamily="18" charset="0"/>
              </a:rPr>
              <a:t> </a:t>
            </a:r>
            <a:r>
              <a:rPr lang="en-US" sz="4000" b="1" spc="260" dirty="0">
                <a:latin typeface="High Tower Text" panose="02040502050506030303" pitchFamily="18" charset="0"/>
              </a:rPr>
              <a:t>and</a:t>
            </a:r>
            <a:r>
              <a:rPr lang="en-US" sz="4000" b="1" spc="55" dirty="0">
                <a:latin typeface="High Tower Text" panose="02040502050506030303" pitchFamily="18" charset="0"/>
              </a:rPr>
              <a:t> </a:t>
            </a:r>
            <a:r>
              <a:rPr lang="en-US" sz="4000" b="1" spc="40" dirty="0">
                <a:latin typeface="High Tower Text" panose="02040502050506030303" pitchFamily="18" charset="0"/>
              </a:rPr>
              <a:t>Takeaways</a:t>
            </a:r>
            <a:endParaRPr lang="en-US" b="1" dirty="0">
              <a:latin typeface="High Tower Text" panose="02040502050506030303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F2EFA4-A86C-4971-A0B9-C74FA160CD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92824" y="1703294"/>
            <a:ext cx="8413376" cy="4291273"/>
          </a:xfrm>
        </p:spPr>
        <p:txBody>
          <a:bodyPr>
            <a:normAutofit/>
          </a:bodyPr>
          <a:lstStyle/>
          <a:p>
            <a:pPr marL="541020" marR="191770" indent="-342900">
              <a:lnSpc>
                <a:spcPct val="100000"/>
              </a:lnSpc>
              <a:spcBef>
                <a:spcPts val="125"/>
              </a:spcBef>
              <a:buFont typeface="Arial" panose="020B0604020202020204" pitchFamily="34" charset="0"/>
              <a:buChar char="•"/>
            </a:pPr>
            <a:r>
              <a:rPr lang="en-US" sz="2200" spc="-165" dirty="0">
                <a:solidFill>
                  <a:schemeClr val="tx1"/>
                </a:solidFill>
                <a:latin typeface="High Tower Text" panose="02040502050506030303" pitchFamily="18" charset="0"/>
              </a:rPr>
              <a:t> </a:t>
            </a:r>
            <a:r>
              <a:rPr lang="en-US" sz="2200" spc="110" dirty="0">
                <a:solidFill>
                  <a:schemeClr val="tx1"/>
                </a:solidFill>
                <a:latin typeface="High Tower Text" panose="02040502050506030303" pitchFamily="18" charset="0"/>
              </a:rPr>
              <a:t>Enhances Python </a:t>
            </a:r>
            <a:r>
              <a:rPr lang="en-US" sz="2200" spc="135" dirty="0">
                <a:solidFill>
                  <a:schemeClr val="tx1"/>
                </a:solidFill>
                <a:latin typeface="High Tower Text" panose="02040502050506030303" pitchFamily="18" charset="0"/>
              </a:rPr>
              <a:t>development</a:t>
            </a:r>
          </a:p>
          <a:p>
            <a:pPr marL="541020" marR="191770" indent="-342900">
              <a:lnSpc>
                <a:spcPct val="100000"/>
              </a:lnSpc>
              <a:spcBef>
                <a:spcPts val="125"/>
              </a:spcBef>
              <a:buFont typeface="Arial" panose="020B0604020202020204" pitchFamily="34" charset="0"/>
              <a:buChar char="•"/>
            </a:pPr>
            <a:endParaRPr lang="en-US" sz="2200" spc="-165" dirty="0">
              <a:solidFill>
                <a:schemeClr val="tx1"/>
              </a:solidFill>
              <a:latin typeface="High Tower Text" panose="02040502050506030303" pitchFamily="18" charset="0"/>
            </a:endParaRPr>
          </a:p>
          <a:p>
            <a:pPr marL="541020" marR="191770" indent="-342900">
              <a:lnSpc>
                <a:spcPct val="100000"/>
              </a:lnSpc>
              <a:spcBef>
                <a:spcPts val="125"/>
              </a:spcBef>
              <a:buFont typeface="Arial" panose="020B0604020202020204" pitchFamily="34" charset="0"/>
              <a:buChar char="•"/>
            </a:pPr>
            <a:r>
              <a:rPr lang="en-US" sz="2200" spc="-165" dirty="0">
                <a:solidFill>
                  <a:schemeClr val="tx1"/>
                </a:solidFill>
                <a:latin typeface="High Tower Text" panose="02040502050506030303" pitchFamily="18" charset="0"/>
              </a:rPr>
              <a:t> </a:t>
            </a:r>
            <a:r>
              <a:rPr lang="en-US" sz="2200" spc="120" dirty="0">
                <a:solidFill>
                  <a:schemeClr val="tx1"/>
                </a:solidFill>
                <a:latin typeface="High Tower Text" panose="02040502050506030303" pitchFamily="18" charset="0"/>
              </a:rPr>
              <a:t>Helps in u</a:t>
            </a:r>
            <a:r>
              <a:rPr lang="en-US" sz="2200" spc="140" dirty="0">
                <a:solidFill>
                  <a:schemeClr val="tx1"/>
                </a:solidFill>
                <a:latin typeface="High Tower Text" panose="02040502050506030303" pitchFamily="18" charset="0"/>
              </a:rPr>
              <a:t>nderstanding </a:t>
            </a:r>
            <a:r>
              <a:rPr lang="en-US" sz="2200" spc="160" dirty="0">
                <a:solidFill>
                  <a:schemeClr val="tx1"/>
                </a:solidFill>
                <a:latin typeface="High Tower Text" panose="02040502050506030303" pitchFamily="18" charset="0"/>
              </a:rPr>
              <a:t>code</a:t>
            </a:r>
            <a:r>
              <a:rPr lang="en-US" sz="2200" spc="-175" dirty="0">
                <a:solidFill>
                  <a:schemeClr val="tx1"/>
                </a:solidFill>
                <a:latin typeface="High Tower Text" panose="02040502050506030303" pitchFamily="18" charset="0"/>
              </a:rPr>
              <a:t> </a:t>
            </a:r>
          </a:p>
          <a:p>
            <a:pPr marL="541020" marR="191770" indent="-342900">
              <a:lnSpc>
                <a:spcPct val="100000"/>
              </a:lnSpc>
              <a:spcBef>
                <a:spcPts val="125"/>
              </a:spcBef>
              <a:buFont typeface="Arial" panose="020B0604020202020204" pitchFamily="34" charset="0"/>
              <a:buChar char="•"/>
            </a:pPr>
            <a:endParaRPr lang="en-US" sz="2200" spc="114" dirty="0">
              <a:solidFill>
                <a:schemeClr val="tx1"/>
              </a:solidFill>
              <a:latin typeface="High Tower Text" panose="02040502050506030303" pitchFamily="18" charset="0"/>
            </a:endParaRPr>
          </a:p>
          <a:p>
            <a:pPr marL="541020" marR="191770" indent="-342900">
              <a:lnSpc>
                <a:spcPct val="100000"/>
              </a:lnSpc>
              <a:spcBef>
                <a:spcPts val="125"/>
              </a:spcBef>
              <a:buFont typeface="Arial" panose="020B0604020202020204" pitchFamily="34" charset="0"/>
              <a:buChar char="•"/>
            </a:pPr>
            <a:r>
              <a:rPr lang="en-US" sz="2200" spc="114" dirty="0">
                <a:solidFill>
                  <a:schemeClr val="tx1"/>
                </a:solidFill>
                <a:latin typeface="High Tower Text" panose="02040502050506030303" pitchFamily="18" charset="0"/>
              </a:rPr>
              <a:t>Fosters</a:t>
            </a:r>
            <a:r>
              <a:rPr lang="en-US" sz="2200" spc="-170" dirty="0">
                <a:solidFill>
                  <a:schemeClr val="tx1"/>
                </a:solidFill>
                <a:latin typeface="High Tower Text" panose="02040502050506030303" pitchFamily="18" charset="0"/>
              </a:rPr>
              <a:t> </a:t>
            </a:r>
            <a:r>
              <a:rPr lang="en-US" sz="2200" spc="110" dirty="0">
                <a:solidFill>
                  <a:schemeClr val="tx1"/>
                </a:solidFill>
                <a:latin typeface="High Tower Text" panose="02040502050506030303" pitchFamily="18" charset="0"/>
              </a:rPr>
              <a:t>a</a:t>
            </a:r>
            <a:r>
              <a:rPr lang="en-US" sz="2200" spc="-170" dirty="0">
                <a:solidFill>
                  <a:schemeClr val="tx1"/>
                </a:solidFill>
                <a:latin typeface="High Tower Text" panose="02040502050506030303" pitchFamily="18" charset="0"/>
              </a:rPr>
              <a:t> </a:t>
            </a:r>
            <a:r>
              <a:rPr lang="en-US" sz="2200" spc="135" dirty="0">
                <a:solidFill>
                  <a:schemeClr val="tx1"/>
                </a:solidFill>
                <a:latin typeface="High Tower Text" panose="02040502050506030303" pitchFamily="18" charset="0"/>
              </a:rPr>
              <a:t>culture</a:t>
            </a:r>
            <a:r>
              <a:rPr lang="en-US" sz="2200" spc="-170" dirty="0">
                <a:solidFill>
                  <a:schemeClr val="tx1"/>
                </a:solidFill>
                <a:latin typeface="High Tower Text" panose="02040502050506030303" pitchFamily="18" charset="0"/>
              </a:rPr>
              <a:t> </a:t>
            </a:r>
            <a:r>
              <a:rPr lang="en-US" sz="2200" spc="130" dirty="0">
                <a:solidFill>
                  <a:schemeClr val="tx1"/>
                </a:solidFill>
                <a:latin typeface="High Tower Text" panose="02040502050506030303" pitchFamily="18" charset="0"/>
              </a:rPr>
              <a:t>of</a:t>
            </a:r>
            <a:r>
              <a:rPr lang="en-US" sz="2200" spc="-170" dirty="0">
                <a:solidFill>
                  <a:schemeClr val="tx1"/>
                </a:solidFill>
                <a:latin typeface="High Tower Text" panose="02040502050506030303" pitchFamily="18" charset="0"/>
              </a:rPr>
              <a:t> </a:t>
            </a:r>
            <a:r>
              <a:rPr lang="en-US" sz="2200" spc="140" dirty="0">
                <a:solidFill>
                  <a:schemeClr val="tx1"/>
                </a:solidFill>
                <a:latin typeface="High Tower Text" panose="02040502050506030303" pitchFamily="18" charset="0"/>
              </a:rPr>
              <a:t>continuous </a:t>
            </a:r>
            <a:r>
              <a:rPr lang="en-US" sz="2200" spc="120" dirty="0">
                <a:solidFill>
                  <a:schemeClr val="tx1"/>
                </a:solidFill>
                <a:latin typeface="High Tower Text" panose="02040502050506030303" pitchFamily="18" charset="0"/>
              </a:rPr>
              <a:t>learning</a:t>
            </a:r>
            <a:r>
              <a:rPr lang="en-US" sz="2200" spc="-165" dirty="0">
                <a:solidFill>
                  <a:schemeClr val="tx1"/>
                </a:solidFill>
                <a:latin typeface="High Tower Text" panose="02040502050506030303" pitchFamily="18" charset="0"/>
              </a:rPr>
              <a:t> </a:t>
            </a:r>
            <a:r>
              <a:rPr lang="en-US" sz="2200" spc="170" dirty="0">
                <a:solidFill>
                  <a:schemeClr val="tx1"/>
                </a:solidFill>
                <a:latin typeface="High Tower Text" panose="02040502050506030303" pitchFamily="18" charset="0"/>
              </a:rPr>
              <a:t>and</a:t>
            </a:r>
            <a:r>
              <a:rPr lang="en-US" sz="2200" spc="-160" dirty="0">
                <a:solidFill>
                  <a:schemeClr val="tx1"/>
                </a:solidFill>
                <a:latin typeface="High Tower Text" panose="02040502050506030303" pitchFamily="18" charset="0"/>
              </a:rPr>
              <a:t> </a:t>
            </a:r>
            <a:r>
              <a:rPr lang="en-US" sz="2200" spc="140" dirty="0">
                <a:solidFill>
                  <a:schemeClr val="tx1"/>
                </a:solidFill>
                <a:latin typeface="High Tower Text" panose="02040502050506030303" pitchFamily="18" charset="0"/>
              </a:rPr>
              <a:t>improvement</a:t>
            </a:r>
            <a:r>
              <a:rPr lang="en-US" sz="2200" spc="-160" dirty="0">
                <a:solidFill>
                  <a:schemeClr val="tx1"/>
                </a:solidFill>
                <a:latin typeface="High Tower Text" panose="02040502050506030303" pitchFamily="18" charset="0"/>
              </a:rPr>
              <a:t> </a:t>
            </a:r>
          </a:p>
          <a:p>
            <a:pPr marL="541020" marR="191770" indent="-342900">
              <a:lnSpc>
                <a:spcPct val="100000"/>
              </a:lnSpc>
              <a:spcBef>
                <a:spcPts val="125"/>
              </a:spcBef>
              <a:buFont typeface="Arial" panose="020B0604020202020204" pitchFamily="34" charset="0"/>
              <a:buChar char="•"/>
            </a:pPr>
            <a:endParaRPr lang="en-US" sz="2200" spc="-160" dirty="0">
              <a:solidFill>
                <a:schemeClr val="tx1"/>
              </a:solidFill>
              <a:latin typeface="High Tower Text" panose="02040502050506030303" pitchFamily="18" charset="0"/>
            </a:endParaRPr>
          </a:p>
          <a:p>
            <a:pPr marL="541020" marR="191770" indent="-342900">
              <a:lnSpc>
                <a:spcPct val="100000"/>
              </a:lnSpc>
              <a:spcBef>
                <a:spcPts val="125"/>
              </a:spcBef>
              <a:buFont typeface="Arial" panose="020B0604020202020204" pitchFamily="34" charset="0"/>
              <a:buChar char="•"/>
            </a:pPr>
            <a:r>
              <a:rPr lang="en-US" sz="2200" spc="90" dirty="0">
                <a:solidFill>
                  <a:schemeClr val="tx1"/>
                </a:solidFill>
                <a:latin typeface="High Tower Text" panose="02040502050506030303" pitchFamily="18" charset="0"/>
              </a:rPr>
              <a:t>Significant</a:t>
            </a:r>
            <a:r>
              <a:rPr lang="en-US" sz="2200" spc="-165" dirty="0">
                <a:solidFill>
                  <a:schemeClr val="tx1"/>
                </a:solidFill>
                <a:latin typeface="High Tower Text" panose="02040502050506030303" pitchFamily="18" charset="0"/>
              </a:rPr>
              <a:t> </a:t>
            </a:r>
            <a:r>
              <a:rPr lang="en-US" sz="2200" spc="135" dirty="0">
                <a:solidFill>
                  <a:schemeClr val="tx1"/>
                </a:solidFill>
                <a:latin typeface="High Tower Text" panose="02040502050506030303" pitchFamily="18" charset="0"/>
              </a:rPr>
              <a:t>advancements in</a:t>
            </a:r>
            <a:r>
              <a:rPr lang="en-US" sz="2200" spc="-175" dirty="0">
                <a:solidFill>
                  <a:schemeClr val="tx1"/>
                </a:solidFill>
                <a:latin typeface="High Tower Text" panose="02040502050506030303" pitchFamily="18" charset="0"/>
              </a:rPr>
              <a:t> </a:t>
            </a:r>
            <a:r>
              <a:rPr lang="en-US" sz="2200" spc="114" dirty="0">
                <a:solidFill>
                  <a:schemeClr val="tx1"/>
                </a:solidFill>
                <a:latin typeface="High Tower Text" panose="02040502050506030303" pitchFamily="18" charset="0"/>
              </a:rPr>
              <a:t>coding</a:t>
            </a:r>
            <a:r>
              <a:rPr lang="en-US" sz="2200" spc="-170" dirty="0">
                <a:solidFill>
                  <a:schemeClr val="tx1"/>
                </a:solidFill>
                <a:latin typeface="High Tower Text" panose="02040502050506030303" pitchFamily="18" charset="0"/>
              </a:rPr>
              <a:t> </a:t>
            </a:r>
            <a:r>
              <a:rPr lang="en-US" sz="2200" spc="75" dirty="0">
                <a:solidFill>
                  <a:schemeClr val="tx1"/>
                </a:solidFill>
                <a:latin typeface="High Tower Text" panose="02040502050506030303" pitchFamily="18" charset="0"/>
              </a:rPr>
              <a:t>practices</a:t>
            </a:r>
            <a:endParaRPr lang="en-US" sz="2200" dirty="0">
              <a:solidFill>
                <a:schemeClr val="tx1"/>
              </a:solidFill>
              <a:latin typeface="High Tower Text" panose="02040502050506030303" pitchFamily="18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42EBD3-71F9-4789-9FF9-0421E3175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2000" b="1" dirty="0">
                <a:solidFill>
                  <a:schemeClr val="tx1"/>
                </a:solidFill>
                <a:latin typeface="High Tower Text" panose="02040502050506030303" pitchFamily="18" charset="0"/>
              </a:rPr>
              <a:t>DEPARTMENT OF AI&amp;ML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F648CFB-43AA-4D0F-94E6-9466828673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426" y="165750"/>
            <a:ext cx="1350360" cy="1343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687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CB468-36AD-4589-8786-B5026B6BC4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3388" y="2503526"/>
            <a:ext cx="8610600" cy="1293028"/>
          </a:xfrm>
        </p:spPr>
        <p:txBody>
          <a:bodyPr>
            <a:normAutofit/>
          </a:bodyPr>
          <a:lstStyle/>
          <a:p>
            <a:r>
              <a:rPr lang="en-US" sz="7200" b="1" dirty="0">
                <a:latin typeface="High Tower Text" panose="02040502050506030303" pitchFamily="18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6441955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CE3932-1C38-49F8-A759-1E2C48C065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7321" y="1389430"/>
            <a:ext cx="7363609" cy="912607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>
                <a:latin typeface="High Tower Text" panose="02040502050506030303" pitchFamily="18" charset="0"/>
              </a:rPr>
              <a:t>Agenda</a:t>
            </a:r>
            <a:br>
              <a:rPr lang="en-US" b="1" dirty="0">
                <a:latin typeface="High Tower Text" panose="02040502050506030303" pitchFamily="18" charset="0"/>
              </a:rPr>
            </a:br>
            <a:endParaRPr lang="en-US" b="1" dirty="0">
              <a:latin typeface="High Tower Text" panose="02040502050506030303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36ACB0-AFA3-42F9-8352-0AA0693039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High Tower Text" panose="02040502050506030303" pitchFamily="18" charset="0"/>
              </a:rPr>
              <a:t>Introduction to AI in Python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High Tower Text" panose="02040502050506030303" pitchFamily="18" charset="0"/>
              </a:rPr>
              <a:t>The need for code explainer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High Tower Text" panose="02040502050506030303" pitchFamily="18" charset="0"/>
              </a:rPr>
              <a:t>Key features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High Tower Text" panose="02040502050506030303" pitchFamily="18" charset="0"/>
              </a:rPr>
              <a:t>GROQ  API overview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High Tower Text" panose="02040502050506030303" pitchFamily="18" charset="0"/>
              </a:rPr>
              <a:t>Hardware Resources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High Tower Text" panose="02040502050506030303" pitchFamily="18" charset="0"/>
              </a:rPr>
              <a:t>Software Resources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High Tower Text" panose="02040502050506030303" pitchFamily="18" charset="0"/>
              </a:rPr>
              <a:t>Integration along with coding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High Tower Text" panose="02040502050506030303" pitchFamily="18" charset="0"/>
              </a:rPr>
              <a:t>Future of AI in development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EF8E37-B1E2-40B0-A8A8-F61DB48829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68750"/>
            <a:ext cx="4822804" cy="365125"/>
          </a:xfrm>
        </p:spPr>
        <p:txBody>
          <a:bodyPr/>
          <a:lstStyle/>
          <a:p>
            <a:r>
              <a:rPr lang="en-US" sz="2000" b="1" dirty="0">
                <a:solidFill>
                  <a:schemeClr val="tx1"/>
                </a:solidFill>
                <a:latin typeface="High Tower Text" panose="02040502050506030303" pitchFamily="18" charset="0"/>
              </a:rPr>
              <a:t>DEPARTMENT OF AI&amp;ML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DDD1A1C-766F-4F7A-B25F-33CD949CBC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712" y="45873"/>
            <a:ext cx="1350360" cy="1343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2257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22E93C-F850-447D-89DD-B6DAF6D505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6353" y="1346169"/>
            <a:ext cx="10780059" cy="507348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atin typeface="High Tower Text" panose="02040502050506030303" pitchFamily="18" charset="0"/>
              </a:rPr>
              <a:t>Introduction to AI in Python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169976-4D07-4590-B97E-D51E5A17D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91953" y="2043953"/>
            <a:ext cx="6373906" cy="3451412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  <a:latin typeface="High Tower Text" panose="02040502050506030303" pitchFamily="18" charset="0"/>
                <a:cs typeface="Arial" panose="020B0604020202020204" pitchFamily="34" charset="0"/>
              </a:rPr>
              <a:t>AI plays a crucial role in enhancing Python programming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  <a:latin typeface="High Tower Text" panose="02040502050506030303" pitchFamily="18" charset="0"/>
                <a:cs typeface="Arial" panose="020B0604020202020204" pitchFamily="34" charset="0"/>
              </a:rPr>
              <a:t> AI-powered code explanation tool can improve coding efficiency and understanding</a:t>
            </a:r>
            <a:endParaRPr lang="en-US" sz="22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760B42-2DAA-44CB-9805-6FBED772D6F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FilmGrai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588" y="1990165"/>
            <a:ext cx="2084294" cy="208429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092E489-AD9B-4829-874F-177336367887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aintStrok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5270" y="3769659"/>
            <a:ext cx="1801906" cy="180190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4114BB-04AD-4233-955B-D5CC1E6217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2000" b="1" dirty="0">
                <a:solidFill>
                  <a:schemeClr val="tx1"/>
                </a:solidFill>
                <a:latin typeface="High Tower Text" panose="02040502050506030303" pitchFamily="18" charset="0"/>
              </a:rPr>
              <a:t>DEPARTMENT OF AI&amp;ML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8EC08E7-202A-4D36-909B-1B4A876E65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426" y="165750"/>
            <a:ext cx="1350360" cy="1343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999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D7957-9C08-4409-A616-0BF7CF1AB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0204" y="1328675"/>
            <a:ext cx="7207623" cy="582706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atin typeface="High Tower Text" panose="02040502050506030303" pitchFamily="18" charset="0"/>
              </a:rPr>
              <a:t>The need for code explanation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E28481-32BB-4E88-A15F-3890705D0F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62918" y="2142566"/>
            <a:ext cx="5643282" cy="407612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spc="80" dirty="0">
                <a:solidFill>
                  <a:schemeClr val="tx1"/>
                </a:solidFill>
                <a:latin typeface="High Tower Text" panose="02040502050506030303" pitchFamily="18" charset="0"/>
                <a:cs typeface="Microsoft New Tai Lue" panose="020B0502040204020203" pitchFamily="34" charset="0"/>
              </a:rPr>
              <a:t>Python </a:t>
            </a:r>
            <a:r>
              <a:rPr lang="en-US" sz="2400" spc="60" dirty="0">
                <a:solidFill>
                  <a:schemeClr val="tx1"/>
                </a:solidFill>
                <a:latin typeface="High Tower Text" panose="02040502050506030303" pitchFamily="18" charset="0"/>
                <a:cs typeface="Microsoft New Tai Lue" panose="020B0502040204020203" pitchFamily="34" charset="0"/>
              </a:rPr>
              <a:t>code</a:t>
            </a:r>
            <a:r>
              <a:rPr lang="en-US" sz="2400" spc="-5" dirty="0">
                <a:solidFill>
                  <a:schemeClr val="tx1"/>
                </a:solidFill>
                <a:latin typeface="High Tower Text" panose="02040502050506030303" pitchFamily="18" charset="0"/>
                <a:cs typeface="Microsoft New Tai Lue" panose="020B0502040204020203" pitchFamily="34" charset="0"/>
              </a:rPr>
              <a:t> </a:t>
            </a:r>
            <a:r>
              <a:rPr lang="en-US" sz="2400" spc="55" dirty="0">
                <a:solidFill>
                  <a:schemeClr val="tx1"/>
                </a:solidFill>
                <a:latin typeface="High Tower Text" panose="02040502050506030303" pitchFamily="18" charset="0"/>
                <a:cs typeface="Microsoft New Tai Lue" panose="020B0502040204020203" pitchFamily="34" charset="0"/>
              </a:rPr>
              <a:t>becomes </a:t>
            </a:r>
            <a:r>
              <a:rPr lang="en-US" sz="2400" dirty="0">
                <a:solidFill>
                  <a:schemeClr val="tx1"/>
                </a:solidFill>
                <a:latin typeface="High Tower Text" panose="02040502050506030303" pitchFamily="18" charset="0"/>
                <a:cs typeface="Microsoft New Tai Lue" panose="020B0502040204020203" pitchFamily="34" charset="0"/>
              </a:rPr>
              <a:t>challenging</a:t>
            </a:r>
            <a:endParaRPr lang="en-US" sz="2400" spc="220" dirty="0">
              <a:solidFill>
                <a:schemeClr val="tx1"/>
              </a:solidFill>
              <a:latin typeface="High Tower Text" panose="02040502050506030303" pitchFamily="18" charset="0"/>
              <a:cs typeface="Microsoft New Tai Lue" panose="020B0502040204020203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400" spc="60" dirty="0">
                <a:solidFill>
                  <a:schemeClr val="tx1"/>
                </a:solidFill>
                <a:latin typeface="High Tower Text" panose="02040502050506030303" pitchFamily="18" charset="0"/>
                <a:cs typeface="Microsoft New Tai Lue" panose="020B0502040204020203" pitchFamily="34" charset="0"/>
              </a:rPr>
              <a:t>Developers</a:t>
            </a:r>
            <a:r>
              <a:rPr lang="en-US" sz="2400" spc="225" dirty="0">
                <a:solidFill>
                  <a:schemeClr val="tx1"/>
                </a:solidFill>
                <a:latin typeface="High Tower Text" panose="02040502050506030303" pitchFamily="18" charset="0"/>
                <a:cs typeface="Microsoft New Tai Lue" panose="020B0502040204020203" pitchFamily="34" charset="0"/>
              </a:rPr>
              <a:t> </a:t>
            </a:r>
            <a:r>
              <a:rPr lang="en-US" sz="2400" spc="130" dirty="0">
                <a:solidFill>
                  <a:schemeClr val="tx1"/>
                </a:solidFill>
                <a:latin typeface="High Tower Text" panose="02040502050506030303" pitchFamily="18" charset="0"/>
                <a:cs typeface="Microsoft New Tai Lue" panose="020B0502040204020203" pitchFamily="34" charset="0"/>
              </a:rPr>
              <a:t>often </a:t>
            </a:r>
            <a:r>
              <a:rPr lang="en-US" sz="2400" spc="110" dirty="0">
                <a:solidFill>
                  <a:schemeClr val="tx1"/>
                </a:solidFill>
                <a:latin typeface="High Tower Text" panose="02040502050506030303" pitchFamily="18" charset="0"/>
                <a:cs typeface="Microsoft New Tai Lue" panose="020B0502040204020203" pitchFamily="34" charset="0"/>
              </a:rPr>
              <a:t>require clarity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spc="60" dirty="0">
                <a:solidFill>
                  <a:schemeClr val="tx1"/>
                </a:solidFill>
                <a:latin typeface="High Tower Text" panose="02040502050506030303" pitchFamily="18" charset="0"/>
                <a:cs typeface="Microsoft New Tai Lue" panose="020B0502040204020203" pitchFamily="34" charset="0"/>
              </a:rPr>
              <a:t>AI-</a:t>
            </a:r>
            <a:r>
              <a:rPr lang="en-US" sz="2400" spc="80" dirty="0">
                <a:solidFill>
                  <a:schemeClr val="tx1"/>
                </a:solidFill>
                <a:latin typeface="High Tower Text" panose="02040502050506030303" pitchFamily="18" charset="0"/>
                <a:cs typeface="Microsoft New Tai Lue" panose="020B0502040204020203" pitchFamily="34" charset="0"/>
              </a:rPr>
              <a:t>powered</a:t>
            </a:r>
            <a:r>
              <a:rPr lang="en-US" sz="2400" spc="15" dirty="0">
                <a:solidFill>
                  <a:schemeClr val="tx1"/>
                </a:solidFill>
                <a:latin typeface="High Tower Text" panose="02040502050506030303" pitchFamily="18" charset="0"/>
                <a:cs typeface="Microsoft New Tai Lue" panose="020B0502040204020203" pitchFamily="34" charset="0"/>
              </a:rPr>
              <a:t> </a:t>
            </a:r>
            <a:r>
              <a:rPr lang="en-US" sz="2400" spc="140" dirty="0">
                <a:solidFill>
                  <a:schemeClr val="tx1"/>
                </a:solidFill>
                <a:latin typeface="High Tower Text" panose="02040502050506030303" pitchFamily="18" charset="0"/>
                <a:cs typeface="Microsoft New Tai Lue" panose="020B0502040204020203" pitchFamily="34" charset="0"/>
              </a:rPr>
              <a:t>tool</a:t>
            </a:r>
            <a:r>
              <a:rPr lang="en-US" sz="2400" spc="15" dirty="0">
                <a:solidFill>
                  <a:schemeClr val="tx1"/>
                </a:solidFill>
                <a:latin typeface="High Tower Text" panose="02040502050506030303" pitchFamily="18" charset="0"/>
                <a:cs typeface="Microsoft New Tai Lue" panose="020B0502040204020203" pitchFamily="34" charset="0"/>
              </a:rPr>
              <a:t> </a:t>
            </a:r>
            <a:r>
              <a:rPr lang="en-US" sz="2400" spc="-25" dirty="0">
                <a:solidFill>
                  <a:schemeClr val="tx1"/>
                </a:solidFill>
                <a:latin typeface="High Tower Text" panose="02040502050506030303" pitchFamily="18" charset="0"/>
                <a:cs typeface="Microsoft New Tai Lue" panose="020B0502040204020203" pitchFamily="34" charset="0"/>
              </a:rPr>
              <a:t>can </a:t>
            </a:r>
            <a:r>
              <a:rPr lang="en-US" sz="2400" spc="110" dirty="0">
                <a:solidFill>
                  <a:schemeClr val="tx1"/>
                </a:solidFill>
                <a:latin typeface="High Tower Text" panose="02040502050506030303" pitchFamily="18" charset="0"/>
                <a:cs typeface="Microsoft New Tai Lue" panose="020B0502040204020203" pitchFamily="34" charset="0"/>
              </a:rPr>
              <a:t>provide</a:t>
            </a:r>
            <a:r>
              <a:rPr lang="en-US" sz="2400" spc="-5" dirty="0">
                <a:solidFill>
                  <a:schemeClr val="tx1"/>
                </a:solidFill>
                <a:latin typeface="High Tower Text" panose="02040502050506030303" pitchFamily="18" charset="0"/>
                <a:cs typeface="Microsoft New Tai Lue" panose="020B0502040204020203" pitchFamily="34" charset="0"/>
              </a:rPr>
              <a:t> </a:t>
            </a:r>
            <a:r>
              <a:rPr lang="en-US" sz="2400" spc="95" dirty="0">
                <a:solidFill>
                  <a:schemeClr val="tx1"/>
                </a:solidFill>
                <a:latin typeface="High Tower Text" panose="02040502050506030303" pitchFamily="18" charset="0"/>
                <a:cs typeface="Microsoft New Tai Lue" panose="020B0502040204020203" pitchFamily="34" charset="0"/>
              </a:rPr>
              <a:t>instant explanations</a:t>
            </a:r>
            <a:endParaRPr lang="en-US" dirty="0">
              <a:solidFill>
                <a:schemeClr val="tx1"/>
              </a:solidFill>
              <a:latin typeface="High Tower Text" panose="02040502050506030303" pitchFamily="18" charset="0"/>
              <a:cs typeface="Microsoft New Tai Lue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9D708D-8EC2-4184-B4D8-0B8FCDBDE9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611" y="3514163"/>
            <a:ext cx="2200835" cy="220083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606DFF6-1AE4-4CFE-A1E1-119D236BB7EA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ement/>
                    </a14:imgEffect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0446" y="2027227"/>
            <a:ext cx="2519517" cy="167967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DE73E3-7D1A-4B51-9284-F5E0C36CB8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2000" b="1" dirty="0">
                <a:solidFill>
                  <a:schemeClr val="tx1"/>
                </a:solidFill>
                <a:latin typeface="High Tower Text" panose="02040502050506030303" pitchFamily="18" charset="0"/>
              </a:rPr>
              <a:t>DEPARTMENT OF AI&amp;ML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9065A30-5E8A-4B49-AEC3-193CB7CB235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426" y="165750"/>
            <a:ext cx="1350360" cy="1343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0787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6E4860-10C0-4E0F-A426-BAE402ACA2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036" y="1299883"/>
            <a:ext cx="8090646" cy="546847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atin typeface="High Tower Text" panose="02040502050506030303" pitchFamily="18" charset="0"/>
              </a:rPr>
              <a:t>How AI enhances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38929D-D1F0-48F1-9089-C9C5D80744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86518" y="1819836"/>
            <a:ext cx="7319682" cy="4398850"/>
          </a:xfrm>
        </p:spPr>
        <p:txBody>
          <a:bodyPr/>
          <a:lstStyle/>
          <a:p>
            <a:pPr marL="564515" marR="5080" indent="-3429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High Tower Text" panose="02040502050506030303" pitchFamily="18" charset="0"/>
                <a:cs typeface="Microsoft Sans Serif"/>
              </a:rPr>
              <a:t>AI </a:t>
            </a:r>
            <a:r>
              <a:rPr lang="en-US" sz="2400" spc="95" dirty="0">
                <a:solidFill>
                  <a:schemeClr val="tx1"/>
                </a:solidFill>
                <a:latin typeface="High Tower Text" panose="02040502050506030303" pitchFamily="18" charset="0"/>
                <a:cs typeface="Microsoft Sans Serif"/>
              </a:rPr>
              <a:t>algorithms</a:t>
            </a:r>
            <a:r>
              <a:rPr lang="en-US" sz="2400" dirty="0">
                <a:solidFill>
                  <a:schemeClr val="tx1"/>
                </a:solidFill>
                <a:latin typeface="High Tower Text" panose="02040502050506030303" pitchFamily="18" charset="0"/>
                <a:cs typeface="Microsoft Sans Serif"/>
              </a:rPr>
              <a:t> can</a:t>
            </a:r>
            <a:r>
              <a:rPr lang="en-US" sz="2400" spc="5" dirty="0">
                <a:solidFill>
                  <a:schemeClr val="tx1"/>
                </a:solidFill>
                <a:latin typeface="High Tower Text" panose="02040502050506030303" pitchFamily="18" charset="0"/>
                <a:cs typeface="Microsoft Sans Serif"/>
              </a:rPr>
              <a:t> </a:t>
            </a:r>
            <a:r>
              <a:rPr lang="en-US" sz="2400" dirty="0">
                <a:solidFill>
                  <a:schemeClr val="tx1"/>
                </a:solidFill>
                <a:latin typeface="High Tower Text" panose="02040502050506030303" pitchFamily="18" charset="0"/>
                <a:cs typeface="Microsoft Sans Serif"/>
              </a:rPr>
              <a:t>analyze </a:t>
            </a:r>
            <a:r>
              <a:rPr lang="en-US" sz="2400" spc="60" dirty="0">
                <a:solidFill>
                  <a:schemeClr val="tx1"/>
                </a:solidFill>
                <a:latin typeface="High Tower Text" panose="02040502050506030303" pitchFamily="18" charset="0"/>
                <a:cs typeface="Microsoft Sans Serif"/>
              </a:rPr>
              <a:t>code</a:t>
            </a:r>
            <a:r>
              <a:rPr lang="en-US" sz="2400" spc="5" dirty="0">
                <a:solidFill>
                  <a:schemeClr val="tx1"/>
                </a:solidFill>
                <a:latin typeface="High Tower Text" panose="02040502050506030303" pitchFamily="18" charset="0"/>
                <a:cs typeface="Microsoft Sans Serif"/>
              </a:rPr>
              <a:t> </a:t>
            </a:r>
            <a:r>
              <a:rPr lang="en-US" sz="2400" spc="90" dirty="0">
                <a:solidFill>
                  <a:schemeClr val="tx1"/>
                </a:solidFill>
                <a:latin typeface="High Tower Text" panose="02040502050506030303" pitchFamily="18" charset="0"/>
                <a:cs typeface="Microsoft Sans Serif"/>
              </a:rPr>
              <a:t>and </a:t>
            </a:r>
            <a:r>
              <a:rPr lang="en-US" sz="2400" spc="60" dirty="0">
                <a:solidFill>
                  <a:schemeClr val="tx1"/>
                </a:solidFill>
                <a:latin typeface="High Tower Text" panose="02040502050506030303" pitchFamily="18" charset="0"/>
                <a:cs typeface="Microsoft Sans Serif"/>
              </a:rPr>
              <a:t>generate explanations</a:t>
            </a:r>
            <a:endParaRPr lang="en-US" sz="2400" dirty="0">
              <a:solidFill>
                <a:schemeClr val="tx1"/>
              </a:solidFill>
              <a:latin typeface="High Tower Text" panose="02040502050506030303" pitchFamily="18" charset="0"/>
              <a:cs typeface="Microsoft Sans Serif"/>
            </a:endParaRPr>
          </a:p>
          <a:p>
            <a:pPr marL="221615" marR="5080" indent="0">
              <a:lnSpc>
                <a:spcPct val="100000"/>
              </a:lnSpc>
              <a:spcBef>
                <a:spcPts val="100"/>
              </a:spcBef>
              <a:buNone/>
            </a:pPr>
            <a:r>
              <a:rPr lang="en-US" sz="2400" spc="-45" dirty="0">
                <a:solidFill>
                  <a:schemeClr val="tx1"/>
                </a:solidFill>
                <a:latin typeface="High Tower Text" panose="02040502050506030303" pitchFamily="18" charset="0"/>
                <a:cs typeface="Microsoft Sans Serif"/>
              </a:rPr>
              <a:t> </a:t>
            </a:r>
          </a:p>
          <a:p>
            <a:pPr marL="564515" marR="5080" indent="-3429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High Tower Text" panose="02040502050506030303" pitchFamily="18" charset="0"/>
                <a:cs typeface="Microsoft Sans Serif"/>
              </a:rPr>
              <a:t>This</a:t>
            </a:r>
            <a:r>
              <a:rPr lang="en-US" sz="2400" spc="-45" dirty="0">
                <a:solidFill>
                  <a:schemeClr val="tx1"/>
                </a:solidFill>
                <a:latin typeface="High Tower Text" panose="02040502050506030303" pitchFamily="18" charset="0"/>
                <a:cs typeface="Microsoft Sans Serif"/>
              </a:rPr>
              <a:t> </a:t>
            </a:r>
            <a:r>
              <a:rPr lang="en-US" sz="2400" spc="85" dirty="0">
                <a:solidFill>
                  <a:schemeClr val="tx1"/>
                </a:solidFill>
                <a:latin typeface="High Tower Text" panose="02040502050506030303" pitchFamily="18" charset="0"/>
                <a:cs typeface="Microsoft Sans Serif"/>
              </a:rPr>
              <a:t>approach</a:t>
            </a:r>
            <a:r>
              <a:rPr lang="en-US" sz="2400" spc="-45" dirty="0">
                <a:solidFill>
                  <a:schemeClr val="tx1"/>
                </a:solidFill>
                <a:latin typeface="High Tower Text" panose="02040502050506030303" pitchFamily="18" charset="0"/>
                <a:cs typeface="Microsoft Sans Serif"/>
              </a:rPr>
              <a:t> </a:t>
            </a:r>
            <a:r>
              <a:rPr lang="en-US" sz="2400" spc="45" dirty="0">
                <a:solidFill>
                  <a:schemeClr val="tx1"/>
                </a:solidFill>
                <a:latin typeface="High Tower Text" panose="02040502050506030303" pitchFamily="18" charset="0"/>
                <a:cs typeface="Microsoft Sans Serif"/>
              </a:rPr>
              <a:t>allows </a:t>
            </a:r>
            <a:r>
              <a:rPr lang="en-US" sz="2400" spc="70" dirty="0">
                <a:solidFill>
                  <a:schemeClr val="tx1"/>
                </a:solidFill>
                <a:latin typeface="High Tower Text" panose="02040502050506030303" pitchFamily="18" charset="0"/>
                <a:cs typeface="Microsoft Sans Serif"/>
              </a:rPr>
              <a:t>developers</a:t>
            </a:r>
            <a:r>
              <a:rPr lang="en-US" sz="2400" spc="-5" dirty="0">
                <a:solidFill>
                  <a:schemeClr val="tx1"/>
                </a:solidFill>
                <a:latin typeface="High Tower Text" panose="02040502050506030303" pitchFamily="18" charset="0"/>
                <a:cs typeface="Microsoft Sans Serif"/>
              </a:rPr>
              <a:t> </a:t>
            </a:r>
            <a:r>
              <a:rPr lang="en-US" sz="2400" spc="175" dirty="0">
                <a:solidFill>
                  <a:schemeClr val="tx1"/>
                </a:solidFill>
                <a:latin typeface="High Tower Text" panose="02040502050506030303" pitchFamily="18" charset="0"/>
                <a:cs typeface="Microsoft Sans Serif"/>
              </a:rPr>
              <a:t>to</a:t>
            </a:r>
            <a:r>
              <a:rPr lang="en-US" sz="2400" dirty="0">
                <a:solidFill>
                  <a:schemeClr val="tx1"/>
                </a:solidFill>
                <a:latin typeface="High Tower Text" panose="02040502050506030303" pitchFamily="18" charset="0"/>
                <a:cs typeface="Microsoft Sans Serif"/>
              </a:rPr>
              <a:t> </a:t>
            </a:r>
            <a:r>
              <a:rPr lang="en-US" sz="2400" spc="55" dirty="0">
                <a:solidFill>
                  <a:schemeClr val="tx1"/>
                </a:solidFill>
                <a:latin typeface="High Tower Text" panose="02040502050506030303" pitchFamily="18" charset="0"/>
                <a:cs typeface="Microsoft Sans Serif"/>
              </a:rPr>
              <a:t>grasp</a:t>
            </a:r>
            <a:r>
              <a:rPr lang="en-US" sz="2400" dirty="0">
                <a:solidFill>
                  <a:schemeClr val="tx1"/>
                </a:solidFill>
                <a:latin typeface="High Tower Text" panose="02040502050506030303" pitchFamily="18" charset="0"/>
                <a:cs typeface="Microsoft Sans Serif"/>
              </a:rPr>
              <a:t> </a:t>
            </a:r>
            <a:r>
              <a:rPr lang="en-US" sz="2400" spc="45" dirty="0">
                <a:solidFill>
                  <a:schemeClr val="tx1"/>
                </a:solidFill>
                <a:latin typeface="High Tower Text" panose="02040502050506030303" pitchFamily="18" charset="0"/>
                <a:cs typeface="Microsoft Sans Serif"/>
              </a:rPr>
              <a:t>concepts </a:t>
            </a:r>
            <a:r>
              <a:rPr lang="en-US" sz="2400" spc="50" dirty="0">
                <a:solidFill>
                  <a:schemeClr val="tx1"/>
                </a:solidFill>
                <a:latin typeface="High Tower Text" panose="02040502050506030303" pitchFamily="18" charset="0"/>
                <a:cs typeface="Microsoft Sans Serif"/>
              </a:rPr>
              <a:t>quickly</a:t>
            </a:r>
            <a:endParaRPr lang="en-US" sz="2400" spc="105" dirty="0">
              <a:solidFill>
                <a:schemeClr val="tx1"/>
              </a:solidFill>
              <a:latin typeface="High Tower Text" panose="02040502050506030303" pitchFamily="18" charset="0"/>
              <a:cs typeface="Microsoft Sans Serif"/>
            </a:endParaRPr>
          </a:p>
          <a:p>
            <a:pPr marL="564515" marR="5080" indent="-3429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/>
              </a:solidFill>
              <a:latin typeface="High Tower Text" panose="02040502050506030303" pitchFamily="18" charset="0"/>
              <a:cs typeface="Microsoft Sans Serif"/>
            </a:endParaRPr>
          </a:p>
          <a:p>
            <a:pPr marL="564515" marR="5080" indent="-3429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High Tower Text" panose="02040502050506030303" pitchFamily="18" charset="0"/>
                <a:cs typeface="Microsoft Sans Serif"/>
              </a:rPr>
              <a:t> </a:t>
            </a:r>
            <a:r>
              <a:rPr lang="en-US" sz="2400" spc="105" dirty="0">
                <a:solidFill>
                  <a:schemeClr val="tx1"/>
                </a:solidFill>
                <a:latin typeface="High Tower Text" panose="02040502050506030303" pitchFamily="18" charset="0"/>
                <a:cs typeface="Microsoft Sans Serif"/>
              </a:rPr>
              <a:t>It</a:t>
            </a:r>
            <a:r>
              <a:rPr lang="en-US" sz="2400" dirty="0">
                <a:solidFill>
                  <a:schemeClr val="tx1"/>
                </a:solidFill>
                <a:latin typeface="High Tower Text" panose="02040502050506030303" pitchFamily="18" charset="0"/>
                <a:cs typeface="Microsoft Sans Serif"/>
              </a:rPr>
              <a:t> </a:t>
            </a:r>
            <a:r>
              <a:rPr lang="en-US" sz="2400" spc="100" dirty="0">
                <a:solidFill>
                  <a:schemeClr val="tx1"/>
                </a:solidFill>
                <a:latin typeface="High Tower Text" panose="02040502050506030303" pitchFamily="18" charset="0"/>
                <a:cs typeface="Microsoft Sans Serif"/>
              </a:rPr>
              <a:t>empowers</a:t>
            </a:r>
            <a:r>
              <a:rPr lang="en-US" sz="2400" spc="5" dirty="0">
                <a:solidFill>
                  <a:schemeClr val="tx1"/>
                </a:solidFill>
                <a:latin typeface="High Tower Text" panose="02040502050506030303" pitchFamily="18" charset="0"/>
                <a:cs typeface="Microsoft Sans Serif"/>
              </a:rPr>
              <a:t> </a:t>
            </a:r>
            <a:r>
              <a:rPr lang="en-US" sz="2400" spc="145" dirty="0">
                <a:solidFill>
                  <a:schemeClr val="tx1"/>
                </a:solidFill>
                <a:latin typeface="High Tower Text" panose="02040502050506030303" pitchFamily="18" charset="0"/>
                <a:cs typeface="Microsoft Sans Serif"/>
              </a:rPr>
              <a:t>both amateurs</a:t>
            </a:r>
            <a:r>
              <a:rPr lang="en-US" sz="2400" spc="60" dirty="0">
                <a:solidFill>
                  <a:schemeClr val="tx1"/>
                </a:solidFill>
                <a:latin typeface="High Tower Text" panose="02040502050506030303" pitchFamily="18" charset="0"/>
                <a:cs typeface="Microsoft Sans Serif"/>
              </a:rPr>
              <a:t> </a:t>
            </a:r>
            <a:r>
              <a:rPr lang="en-US" sz="2400" spc="114" dirty="0">
                <a:solidFill>
                  <a:schemeClr val="tx1"/>
                </a:solidFill>
                <a:latin typeface="High Tower Text" panose="02040502050506030303" pitchFamily="18" charset="0"/>
                <a:cs typeface="Microsoft Sans Serif"/>
              </a:rPr>
              <a:t>and</a:t>
            </a:r>
            <a:r>
              <a:rPr lang="en-US" sz="2400" spc="65" dirty="0">
                <a:solidFill>
                  <a:schemeClr val="tx1"/>
                </a:solidFill>
                <a:latin typeface="High Tower Text" panose="02040502050506030303" pitchFamily="18" charset="0"/>
                <a:cs typeface="Microsoft Sans Serif"/>
              </a:rPr>
              <a:t> </a:t>
            </a:r>
            <a:r>
              <a:rPr lang="en-US" sz="2400" spc="70" dirty="0">
                <a:solidFill>
                  <a:schemeClr val="tx1"/>
                </a:solidFill>
                <a:latin typeface="High Tower Text" panose="02040502050506030303" pitchFamily="18" charset="0"/>
                <a:cs typeface="Microsoft Sans Serif"/>
              </a:rPr>
              <a:t>experienced</a:t>
            </a:r>
            <a:r>
              <a:rPr lang="en-US" sz="2400" spc="65" dirty="0">
                <a:solidFill>
                  <a:schemeClr val="tx1"/>
                </a:solidFill>
                <a:latin typeface="High Tower Text" panose="02040502050506030303" pitchFamily="18" charset="0"/>
                <a:cs typeface="Microsoft Sans Serif"/>
              </a:rPr>
              <a:t> </a:t>
            </a:r>
            <a:r>
              <a:rPr lang="en-US" sz="2400" spc="60" dirty="0">
                <a:solidFill>
                  <a:schemeClr val="tx1"/>
                </a:solidFill>
                <a:latin typeface="High Tower Text" panose="02040502050506030303" pitchFamily="18" charset="0"/>
                <a:cs typeface="Microsoft Sans Serif"/>
              </a:rPr>
              <a:t>developers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6AD130-BE8E-42D3-907E-3453C9AFD6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283" y="1978070"/>
            <a:ext cx="3684494" cy="368449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4C03E4-6431-4DB2-8AF3-37DA11E204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68750"/>
            <a:ext cx="4822804" cy="365125"/>
          </a:xfrm>
        </p:spPr>
        <p:txBody>
          <a:bodyPr/>
          <a:lstStyle/>
          <a:p>
            <a:r>
              <a:rPr lang="en-US" sz="2000" b="1" dirty="0">
                <a:solidFill>
                  <a:schemeClr val="tx1"/>
                </a:solidFill>
                <a:latin typeface="High Tower Text" panose="02040502050506030303" pitchFamily="18" charset="0"/>
              </a:rPr>
              <a:t>DEPARTMENT OF AI&amp;ML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C914686-F70E-461E-AA38-589803A185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426" y="165750"/>
            <a:ext cx="1350360" cy="1343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1972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F7E5E2-7185-4F67-A954-CEC0A7920B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9114" y="443417"/>
            <a:ext cx="10058400" cy="1450757"/>
          </a:xfrm>
        </p:spPr>
        <p:txBody>
          <a:bodyPr/>
          <a:lstStyle/>
          <a:p>
            <a:pPr algn="ctr"/>
            <a:r>
              <a:rPr lang="en-US" b="1" dirty="0">
                <a:latin typeface="High Tower Text" panose="02040502050506030303" pitchFamily="18" charset="0"/>
              </a:rPr>
              <a:t>Key features of the tool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C31317-AD7C-47F6-A6A6-ADF93A7C2F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4093" y="1932343"/>
            <a:ext cx="7490012" cy="4161284"/>
          </a:xfrm>
        </p:spPr>
        <p:txBody>
          <a:bodyPr/>
          <a:lstStyle/>
          <a:p>
            <a:pPr marL="264160" marR="360680" indent="-342900">
              <a:lnSpc>
                <a:spcPts val="3229"/>
              </a:lnSpc>
              <a:spcBef>
                <a:spcPts val="215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High Tower Text" panose="02040502050506030303" pitchFamily="18" charset="0"/>
                <a:cs typeface="Microsoft Sans Serif"/>
              </a:rPr>
              <a:t>Real-time analysis </a:t>
            </a:r>
          </a:p>
          <a:p>
            <a:pPr marL="264160" marR="360680" indent="-342900">
              <a:lnSpc>
                <a:spcPts val="3229"/>
              </a:lnSpc>
              <a:spcBef>
                <a:spcPts val="215"/>
              </a:spcBef>
              <a:buFont typeface="Arial" panose="020B0604020202020204" pitchFamily="34" charset="0"/>
              <a:buChar char="•"/>
            </a:pPr>
            <a:r>
              <a:rPr lang="en-US" sz="2400" spc="80" dirty="0">
                <a:solidFill>
                  <a:schemeClr val="tx1"/>
                </a:solidFill>
                <a:latin typeface="High Tower Text" panose="02040502050506030303" pitchFamily="18" charset="0"/>
                <a:cs typeface="Microsoft Sans Serif"/>
              </a:rPr>
              <a:t>contextual</a:t>
            </a:r>
            <a:r>
              <a:rPr lang="en-US" sz="2400" spc="-5" dirty="0">
                <a:solidFill>
                  <a:schemeClr val="tx1"/>
                </a:solidFill>
                <a:latin typeface="High Tower Text" panose="02040502050506030303" pitchFamily="18" charset="0"/>
                <a:cs typeface="Microsoft Sans Serif"/>
              </a:rPr>
              <a:t> </a:t>
            </a:r>
            <a:r>
              <a:rPr lang="en-US" sz="2400" spc="60" dirty="0">
                <a:solidFill>
                  <a:schemeClr val="tx1"/>
                </a:solidFill>
                <a:latin typeface="High Tower Text" panose="02040502050506030303" pitchFamily="18" charset="0"/>
                <a:cs typeface="Microsoft Sans Serif"/>
              </a:rPr>
              <a:t>explanations</a:t>
            </a:r>
          </a:p>
          <a:p>
            <a:pPr marL="264160" marR="360680" indent="-342900">
              <a:lnSpc>
                <a:spcPts val="3229"/>
              </a:lnSpc>
              <a:spcBef>
                <a:spcPts val="215"/>
              </a:spcBef>
              <a:buFont typeface="Arial" panose="020B0604020202020204" pitchFamily="34" charset="0"/>
              <a:buChar char="•"/>
            </a:pPr>
            <a:r>
              <a:rPr lang="en-US" sz="2400" spc="105" dirty="0">
                <a:solidFill>
                  <a:schemeClr val="tx1"/>
                </a:solidFill>
                <a:latin typeface="High Tower Text" panose="02040502050506030303" pitchFamily="18" charset="0"/>
                <a:cs typeface="Microsoft Sans Serif"/>
              </a:rPr>
              <a:t>Helps developers improve</a:t>
            </a:r>
            <a:r>
              <a:rPr lang="en-US" sz="2400" spc="20" dirty="0">
                <a:solidFill>
                  <a:schemeClr val="tx1"/>
                </a:solidFill>
                <a:latin typeface="High Tower Text" panose="02040502050506030303" pitchFamily="18" charset="0"/>
                <a:cs typeface="Microsoft Sans Serif"/>
              </a:rPr>
              <a:t> </a:t>
            </a:r>
            <a:r>
              <a:rPr lang="en-US" sz="2400" spc="125" dirty="0">
                <a:solidFill>
                  <a:schemeClr val="tx1"/>
                </a:solidFill>
                <a:latin typeface="High Tower Text" panose="02040502050506030303" pitchFamily="18" charset="0"/>
                <a:cs typeface="Microsoft Sans Serif"/>
              </a:rPr>
              <a:t>their</a:t>
            </a:r>
            <a:r>
              <a:rPr lang="en-US" sz="2400" spc="20" dirty="0">
                <a:solidFill>
                  <a:schemeClr val="tx1"/>
                </a:solidFill>
                <a:latin typeface="High Tower Text" panose="02040502050506030303" pitchFamily="18" charset="0"/>
                <a:cs typeface="Microsoft Sans Serif"/>
              </a:rPr>
              <a:t> </a:t>
            </a:r>
            <a:r>
              <a:rPr lang="en-US" sz="2400" spc="55" dirty="0">
                <a:solidFill>
                  <a:schemeClr val="tx1"/>
                </a:solidFill>
                <a:latin typeface="High Tower Text" panose="02040502050506030303" pitchFamily="18" charset="0"/>
                <a:cs typeface="Microsoft Sans Serif"/>
              </a:rPr>
              <a:t>coding </a:t>
            </a:r>
            <a:r>
              <a:rPr lang="en-US" sz="2400" dirty="0">
                <a:solidFill>
                  <a:schemeClr val="tx1"/>
                </a:solidFill>
                <a:latin typeface="High Tower Text" panose="02040502050506030303" pitchFamily="18" charset="0"/>
                <a:cs typeface="Microsoft Sans Serif"/>
              </a:rPr>
              <a:t>practices</a:t>
            </a:r>
            <a:endParaRPr lang="en-US" dirty="0"/>
          </a:p>
        </p:txBody>
      </p:sp>
      <p:pic>
        <p:nvPicPr>
          <p:cNvPr id="4" name="Picture 3" descr="See related image detail. Flashing Hexadecimal Symbols on a Green Computer Screen Compose DATA ...">
            <a:extLst>
              <a:ext uri="{FF2B5EF4-FFF2-40B4-BE49-F238E27FC236}">
                <a16:creationId xmlns:a16="http://schemas.microsoft.com/office/drawing/2014/main" id="{6BED7166-1C9E-485C-AA60-CD3E636DCC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07895" y="2279041"/>
            <a:ext cx="3611378" cy="2938069"/>
          </a:xfrm>
          <a:prstGeom prst="rect">
            <a:avLst/>
          </a:prstGeom>
          <a:noFill/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89E4D9-DFA1-44F4-8BDF-941859793F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2000" b="1" dirty="0">
                <a:solidFill>
                  <a:schemeClr val="tx1"/>
                </a:solidFill>
                <a:latin typeface="High Tower Text" panose="02040502050506030303" pitchFamily="18" charset="0"/>
              </a:rPr>
              <a:t>DEPARTMENT OF AI&amp;ML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C138B14-CF43-4E04-855B-22A07C04B5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426" y="165750"/>
            <a:ext cx="1350360" cy="1343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8654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155A3-36C9-4851-9898-5BAE87E3E6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81896" y="477949"/>
            <a:ext cx="10058400" cy="1450757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latin typeface="High Tower Text" panose="0204050205050603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GROQ</a:t>
            </a:r>
            <a:r>
              <a:rPr lang="en-US" b="1" dirty="0">
                <a:effectLst/>
                <a:latin typeface="High Tower Text" panose="0204050205050603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API Overview </a:t>
            </a:r>
            <a:endParaRPr lang="en-US" dirty="0">
              <a:latin typeface="High Tower Text" panose="02040502050506030303" pitchFamily="18" charset="0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DB0873-91DD-4C7F-AC28-A79959F7E3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2000" b="1" dirty="0">
                <a:solidFill>
                  <a:schemeClr val="tx1"/>
                </a:solidFill>
                <a:latin typeface="High Tower Text" panose="02040502050506030303" pitchFamily="18" charset="0"/>
              </a:rPr>
              <a:t>DEPARTMENT OF AI&amp;ML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E44911A-BA64-4843-801B-9676A5A2C5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426" y="165750"/>
            <a:ext cx="1350360" cy="1343557"/>
          </a:xfrm>
          <a:prstGeom prst="rect">
            <a:avLst/>
          </a:prstGeom>
        </p:spPr>
      </p:pic>
      <p:sp>
        <p:nvSpPr>
          <p:cNvPr id="4" name="Rectangle 1">
            <a:extLst>
              <a:ext uri="{FF2B5EF4-FFF2-40B4-BE49-F238E27FC236}">
                <a16:creationId xmlns:a16="http://schemas.microsoft.com/office/drawing/2014/main" id="{E6C6684D-A94A-3E03-9A28-16C84F7D5475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3548801" y="2334460"/>
            <a:ext cx="8584401" cy="2677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igh Tower Text" panose="02040502050506030303" pitchFamily="18" charset="0"/>
              </a:rPr>
              <a:t>Flexibility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igh Tower Text" panose="02040502050506030303" pitchFamily="18" charset="0"/>
              </a:rPr>
              <a:t>: Ideal for working with structured, relational, and 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igh Tower Text" panose="02040502050506030303" pitchFamily="18" charset="0"/>
              </a:rPr>
              <a:t>nested content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igh Tower Text" panose="02040502050506030303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igh Tower Text" panose="02040502050506030303" pitchFamily="18" charset="0"/>
              </a:rPr>
              <a:t>Simplicity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igh Tower Text" panose="02040502050506030303" pitchFamily="18" charset="0"/>
              </a:rPr>
              <a:t>: Intuitive JSON-based syntax for quick development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igh Tower Text" panose="02040502050506030303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igh Tower Text" panose="02040502050506030303" pitchFamily="18" charset="0"/>
              </a:rPr>
              <a:t>Performance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igh Tower Text" panose="02040502050506030303" pitchFamily="18" charset="0"/>
              </a:rPr>
              <a:t>: Optimized for querying large datasets in headless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igh Tower Text" panose="02040502050506030303" pitchFamily="18" charset="0"/>
              </a:rPr>
              <a:t>CMS environments</a:t>
            </a:r>
          </a:p>
        </p:txBody>
      </p:sp>
      <p:pic>
        <p:nvPicPr>
          <p:cNvPr id="1027" name="Picture 3" descr="Groq® Opens API Access to Real-time Inference, the Magic Behind Instant  Responses from Generative AI Products">
            <a:extLst>
              <a:ext uri="{FF2B5EF4-FFF2-40B4-BE49-F238E27FC236}">
                <a16:creationId xmlns:a16="http://schemas.microsoft.com/office/drawing/2014/main" id="{6FD8394E-22D1-722D-EF34-C63D234B37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98" y="2153349"/>
            <a:ext cx="3311723" cy="3003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39684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05C0B6-CC04-4F4B-A794-D240C4CAD3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426" y="465897"/>
            <a:ext cx="10058400" cy="1450757"/>
          </a:xfrm>
        </p:spPr>
        <p:txBody>
          <a:bodyPr/>
          <a:lstStyle/>
          <a:p>
            <a:pPr algn="ctr"/>
            <a:r>
              <a:rPr lang="en-US" b="1" dirty="0">
                <a:latin typeface="High Tower Text" panose="02040502050506030303" pitchFamily="18" charset="0"/>
              </a:rPr>
              <a:t>Software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96A40B-43BB-4AFE-88AB-C74AA55E09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High Tower Text" panose="02040502050506030303" pitchFamily="18" charset="0"/>
              </a:rPr>
              <a:t>HTML:-For structuring the web interface</a:t>
            </a:r>
          </a:p>
          <a:p>
            <a:pPr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High Tower Text" panose="02040502050506030303" pitchFamily="18" charset="0"/>
              </a:rPr>
              <a:t>CSS :- Styling and</a:t>
            </a:r>
            <a:r>
              <a:rPr lang="en-US" sz="1800" dirty="0">
                <a:solidFill>
                  <a:schemeClr val="tx1"/>
                </a:solidFill>
                <a:latin typeface="High Tower Text" panose="02040502050506030303" pitchFamily="18" charset="0"/>
              </a:rPr>
              <a:t> encasing</a:t>
            </a:r>
            <a:r>
              <a:rPr lang="en-US" sz="2000" dirty="0">
                <a:solidFill>
                  <a:schemeClr val="tx1"/>
                </a:solidFill>
                <a:latin typeface="High Tower Text" panose="02040502050506030303" pitchFamily="18" charset="0"/>
              </a:rPr>
              <a:t>  user experience </a:t>
            </a:r>
          </a:p>
          <a:p>
            <a:pPr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High Tower Text" panose="02040502050506030303" pitchFamily="18" charset="0"/>
              </a:rPr>
              <a:t>FLASK:-Web framework python for backend </a:t>
            </a:r>
          </a:p>
          <a:p>
            <a:pPr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High Tower Text" panose="02040502050506030303" pitchFamily="18" charset="0"/>
              </a:rPr>
              <a:t>Python:- Programming language powers backend logic</a:t>
            </a:r>
          </a:p>
          <a:p>
            <a:pPr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High Tower Text" panose="02040502050506030303" pitchFamily="18" charset="0"/>
              </a:rPr>
              <a:t>LLaM3:-D</a:t>
            </a:r>
            <a:r>
              <a:rPr lang="en-US" dirty="0">
                <a:latin typeface="High Tower Text" panose="02040502050506030303" pitchFamily="18" charset="0"/>
              </a:rPr>
              <a:t>esigned for advanced NLP with improved capabilities and scalability</a:t>
            </a:r>
            <a:endParaRPr lang="en-US" sz="2000" dirty="0">
              <a:solidFill>
                <a:schemeClr val="tx1"/>
              </a:solidFill>
              <a:latin typeface="High Tower Text" panose="02040502050506030303" pitchFamily="18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EEC998-5E70-4978-8FD0-FF9D319BBD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2000" b="1" dirty="0">
                <a:solidFill>
                  <a:schemeClr val="tx1"/>
                </a:solidFill>
                <a:latin typeface="High Tower Text" panose="02040502050506030303" pitchFamily="18" charset="0"/>
              </a:rPr>
              <a:t>DEPARTMENT OF AI&amp;ML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8CFBCC1-CEF5-4F33-8E84-71794DB4CB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426" y="165750"/>
            <a:ext cx="1350360" cy="1343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5737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C7204-B195-4982-96C3-A6D671F58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4329" y="456932"/>
            <a:ext cx="10058400" cy="1450757"/>
          </a:xfrm>
        </p:spPr>
        <p:txBody>
          <a:bodyPr/>
          <a:lstStyle/>
          <a:p>
            <a:r>
              <a:rPr lang="en-US" b="1" dirty="0">
                <a:latin typeface="High Tower Text" panose="02040502050506030303" pitchFamily="18" charset="0"/>
              </a:rPr>
              <a:t>Hardware Resource used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BA0400-CBDF-4AA0-9B21-E47C378F8E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95598" y="1819836"/>
            <a:ext cx="8610601" cy="439885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High Tower Text" panose="02040502050506030303" pitchFamily="18" charset="0"/>
              </a:rPr>
              <a:t>Processor : Multi-core CPU  for efficient processor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High Tower Text" panose="02040502050506030303" pitchFamily="18" charset="0"/>
              </a:rPr>
              <a:t>Memory : Minimum 8GB, I6 GB recommended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High Tower Text" panose="02040502050506030303" pitchFamily="18" charset="0"/>
              </a:rPr>
              <a:t>Storage : SSD, at least 256 GB capacity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High Tower Text" panose="02040502050506030303" pitchFamily="18" charset="0"/>
              </a:rPr>
              <a:t>Graphics card : Optional GPU for faster computation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High Tower Text" panose="02040502050506030303" pitchFamily="18" charset="0"/>
              </a:rPr>
              <a:t>Network : Reliable internet for online resources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High Tower Text" panose="02040502050506030303" pitchFamily="18" charset="0"/>
              </a:rPr>
              <a:t>Display : 1080p monitor for clear visuals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F26823-BCFF-4E00-94B9-E40B8CD900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68750"/>
            <a:ext cx="4822804" cy="365125"/>
          </a:xfrm>
        </p:spPr>
        <p:txBody>
          <a:bodyPr/>
          <a:lstStyle/>
          <a:p>
            <a:r>
              <a:rPr lang="en-US" sz="2000" b="1" dirty="0">
                <a:solidFill>
                  <a:schemeClr val="tx1"/>
                </a:solidFill>
                <a:latin typeface="High Tower Text" panose="02040502050506030303" pitchFamily="18" charset="0"/>
              </a:rPr>
              <a:t>DEPARTMENT OF AI&amp;ML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0EFA666-2252-4CF3-9FC8-01BAC6FDC7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426" y="165750"/>
            <a:ext cx="1350360" cy="1343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7795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289</TotalTime>
  <Words>606</Words>
  <Application>Microsoft Office PowerPoint</Application>
  <PresentationFormat>Widescreen</PresentationFormat>
  <Paragraphs>120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Arial</vt:lpstr>
      <vt:lpstr>Calibri</vt:lpstr>
      <vt:lpstr>Calibri Light</vt:lpstr>
      <vt:lpstr>High Tower Text</vt:lpstr>
      <vt:lpstr>Times New Roman</vt:lpstr>
      <vt:lpstr>ui-sans-serif</vt:lpstr>
      <vt:lpstr>Retrospect</vt:lpstr>
      <vt:lpstr>PowerPoint Presentation</vt:lpstr>
      <vt:lpstr>Agenda </vt:lpstr>
      <vt:lpstr>Introduction to AI in Python</vt:lpstr>
      <vt:lpstr>The need for code explanation </vt:lpstr>
      <vt:lpstr>How AI enhances learning</vt:lpstr>
      <vt:lpstr>Key features of the tool</vt:lpstr>
      <vt:lpstr>GROQ  API Overview </vt:lpstr>
      <vt:lpstr>Software Requirements</vt:lpstr>
      <vt:lpstr>Hardware Resource used</vt:lpstr>
      <vt:lpstr>Integration  along with coding</vt:lpstr>
      <vt:lpstr>Real-World Applications</vt:lpstr>
      <vt:lpstr>BENEFITS</vt:lpstr>
      <vt:lpstr>Future of AI in Development</vt:lpstr>
      <vt:lpstr>Sequence transition diagram</vt:lpstr>
      <vt:lpstr>Business applications</vt:lpstr>
      <vt:lpstr>Conclusion and Takeaways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Kanishka N</dc:creator>
  <cp:lastModifiedBy>ab3452190@gmail.com</cp:lastModifiedBy>
  <cp:revision>10</cp:revision>
  <dcterms:created xsi:type="dcterms:W3CDTF">2024-11-12T15:52:39Z</dcterms:created>
  <dcterms:modified xsi:type="dcterms:W3CDTF">2024-12-03T14:11:40Z</dcterms:modified>
</cp:coreProperties>
</file>